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8"/>
  </p:sldMasterIdLst>
  <p:notesMasterIdLst>
    <p:notesMasterId r:id="rId32"/>
  </p:notesMasterIdLst>
  <p:handoutMasterIdLst>
    <p:handoutMasterId r:id="rId33"/>
  </p:handoutMasterIdLst>
  <p:sldIdLst>
    <p:sldId id="256" r:id="rId9"/>
    <p:sldId id="257" r:id="rId10"/>
    <p:sldId id="290" r:id="rId11"/>
    <p:sldId id="294" r:id="rId12"/>
    <p:sldId id="284" r:id="rId13"/>
    <p:sldId id="264" r:id="rId14"/>
    <p:sldId id="287" r:id="rId15"/>
    <p:sldId id="288" r:id="rId16"/>
    <p:sldId id="289" r:id="rId17"/>
    <p:sldId id="265" r:id="rId18"/>
    <p:sldId id="266" r:id="rId19"/>
    <p:sldId id="291" r:id="rId20"/>
    <p:sldId id="267" r:id="rId21"/>
    <p:sldId id="269" r:id="rId22"/>
    <p:sldId id="285" r:id="rId23"/>
    <p:sldId id="274" r:id="rId24"/>
    <p:sldId id="293" r:id="rId25"/>
    <p:sldId id="275" r:id="rId26"/>
    <p:sldId id="276" r:id="rId27"/>
    <p:sldId id="292" r:id="rId28"/>
    <p:sldId id="277" r:id="rId29"/>
    <p:sldId id="279" r:id="rId30"/>
    <p:sldId id="281" r:id="rId31"/>
  </p:sldIdLst>
  <p:sldSz cx="9144000" cy="6858000" type="screen4x3"/>
  <p:notesSz cx="7315200" cy="9601200"/>
  <p:custDataLst>
    <p:custData r:id="rId6"/>
    <p:custData r:id="rId4"/>
    <p:custData r:id="rId3"/>
    <p:custData r:id="rId5"/>
    <p:custData r:id="rId7"/>
    <p:custData r:id="rId2"/>
    <p:custData r:id="rId1"/>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4" orient="horz" pos="2461" userDrawn="1">
          <p15:clr>
            <a:srgbClr val="A4A3A4"/>
          </p15:clr>
        </p15:guide>
        <p15:guide id="5" orient="horz" pos="864" userDrawn="1">
          <p15:clr>
            <a:srgbClr val="A4A3A4"/>
          </p15:clr>
        </p15:guide>
        <p15:guide id="6" orient="horz" pos="4296" userDrawn="1">
          <p15:clr>
            <a:srgbClr val="A4A3A4"/>
          </p15:clr>
        </p15:guide>
        <p15:guide id="8" orient="horz" pos="4320" userDrawn="1">
          <p15:clr>
            <a:srgbClr val="A4A3A4"/>
          </p15:clr>
        </p15:guide>
        <p15:guide id="9" orient="horz" pos="1320" userDrawn="1">
          <p15:clr>
            <a:srgbClr val="A4A3A4"/>
          </p15:clr>
        </p15:guide>
        <p15:guide id="10" pos="4056" userDrawn="1">
          <p15:clr>
            <a:srgbClr val="A4A3A4"/>
          </p15:clr>
        </p15:guide>
        <p15:guide id="12" pos="5592" userDrawn="1">
          <p15:clr>
            <a:srgbClr val="A4A3A4"/>
          </p15:clr>
        </p15:guide>
        <p15:guide id="13" pos="5664" userDrawn="1">
          <p15:clr>
            <a:srgbClr val="A4A3A4"/>
          </p15:clr>
        </p15:guide>
        <p15:guide id="15" pos="5568" userDrawn="1">
          <p15:clr>
            <a:srgbClr val="A4A3A4"/>
          </p15:clr>
        </p15:guide>
        <p15:guide id="16" pos="5640" userDrawn="1">
          <p15:clr>
            <a:srgbClr val="A4A3A4"/>
          </p15:clr>
        </p15:guide>
      </p15:sldGuideLst>
    </p:ext>
    <p:ext uri="{2D200454-40CA-4A62-9FC3-DE9A4176ACB9}">
      <p15:notesGuideLst xmlns:p15="http://schemas.microsoft.com/office/powerpoint/2012/main">
        <p15:guide id="1" orient="horz" pos="5711" userDrawn="1">
          <p15:clr>
            <a:srgbClr val="A4A3A4"/>
          </p15:clr>
        </p15:guide>
        <p15:guide id="2" orient="horz" pos="302" userDrawn="1">
          <p15:clr>
            <a:srgbClr val="A4A3A4"/>
          </p15:clr>
        </p15:guide>
        <p15:guide id="3" pos="4248" userDrawn="1">
          <p15:clr>
            <a:srgbClr val="A4A3A4"/>
          </p15:clr>
        </p15:guide>
        <p15:guide id="4" pos="3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A6027"/>
    <a:srgbClr val="FFC000"/>
    <a:srgbClr val="FFFFFF"/>
    <a:srgbClr val="A5A6A5"/>
    <a:srgbClr val="0071BD"/>
    <a:srgbClr val="0072BC"/>
    <a:srgbClr val="285A21"/>
    <a:srgbClr val="C68F1D"/>
    <a:srgbClr val="005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5735" autoAdjust="0"/>
  </p:normalViewPr>
  <p:slideViewPr>
    <p:cSldViewPr snapToGrid="0">
      <p:cViewPr varScale="1">
        <p:scale>
          <a:sx n="115" d="100"/>
          <a:sy n="115" d="100"/>
        </p:scale>
        <p:origin x="2184" y="108"/>
      </p:cViewPr>
      <p:guideLst>
        <p:guide orient="horz" pos="2461"/>
        <p:guide orient="horz" pos="864"/>
        <p:guide orient="horz" pos="4296"/>
        <p:guide orient="horz" pos="4320"/>
        <p:guide orient="horz" pos="1320"/>
        <p:guide pos="4056"/>
        <p:guide pos="5592"/>
        <p:guide pos="5664"/>
        <p:guide pos="5568"/>
        <p:guide pos="5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50" d="100"/>
          <a:sy n="50" d="100"/>
        </p:scale>
        <p:origin x="2796" y="42"/>
      </p:cViewPr>
      <p:guideLst>
        <p:guide orient="horz" pos="5711"/>
        <p:guide orient="horz" pos="302"/>
        <p:guide pos="4248"/>
        <p:guide pos="3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071B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62</c:v>
                </c:pt>
                <c:pt idx="1">
                  <c:v>63</c:v>
                </c:pt>
                <c:pt idx="2">
                  <c:v>64</c:v>
                </c:pt>
                <c:pt idx="3">
                  <c:v>65</c:v>
                </c:pt>
                <c:pt idx="4">
                  <c:v>66</c:v>
                </c:pt>
                <c:pt idx="5">
                  <c:v>67–69</c:v>
                </c:pt>
                <c:pt idx="6">
                  <c:v>70</c:v>
                </c:pt>
              </c:strCache>
            </c:strRef>
          </c:cat>
          <c:val>
            <c:numRef>
              <c:f>Sheet1!$B$2:$B$8</c:f>
              <c:numCache>
                <c:formatCode>General</c:formatCode>
                <c:ptCount val="7"/>
                <c:pt idx="0">
                  <c:v>0.3</c:v>
                </c:pt>
                <c:pt idx="1">
                  <c:v>7.0000000000000007E-2</c:v>
                </c:pt>
                <c:pt idx="2">
                  <c:v>0.08</c:v>
                </c:pt>
                <c:pt idx="3">
                  <c:v>0.13</c:v>
                </c:pt>
                <c:pt idx="4">
                  <c:v>0.25</c:v>
                </c:pt>
                <c:pt idx="5">
                  <c:v>0.08</c:v>
                </c:pt>
                <c:pt idx="6">
                  <c:v>0.09</c:v>
                </c:pt>
              </c:numCache>
            </c:numRef>
          </c:val>
          <c:extLst>
            <c:ext xmlns:c16="http://schemas.microsoft.com/office/drawing/2014/chart" uri="{C3380CC4-5D6E-409C-BE32-E72D297353CC}">
              <c16:uniqueId val="{00000000-A834-3343-9A0A-EA67EC1FDB0C}"/>
            </c:ext>
          </c:extLst>
        </c:ser>
        <c:dLbls>
          <c:showLegendKey val="0"/>
          <c:showVal val="0"/>
          <c:showCatName val="0"/>
          <c:showSerName val="0"/>
          <c:showPercent val="0"/>
          <c:showBubbleSize val="0"/>
        </c:dLbls>
        <c:gapWidth val="219"/>
        <c:overlap val="-27"/>
        <c:axId val="511984351"/>
        <c:axId val="572608879"/>
      </c:barChart>
      <c:catAx>
        <c:axId val="511984351"/>
        <c:scaling>
          <c:orientation val="minMax"/>
        </c:scaling>
        <c:delete val="0"/>
        <c:axPos val="b"/>
        <c:numFmt formatCode="General" sourceLinked="1"/>
        <c:majorTickMark val="none"/>
        <c:minorTickMark val="none"/>
        <c:tickLblPos val="nextTo"/>
        <c:spPr>
          <a:noFill/>
          <a:ln w="19050" cap="flat" cmpd="sng" algn="ctr">
            <a:solidFill>
              <a:srgbClr val="A5A6A5"/>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US"/>
          </a:p>
        </c:txPr>
        <c:crossAx val="572608879"/>
        <c:crosses val="autoZero"/>
        <c:auto val="1"/>
        <c:lblAlgn val="ctr"/>
        <c:lblOffset val="100"/>
        <c:noMultiLvlLbl val="0"/>
      </c:catAx>
      <c:valAx>
        <c:axId val="572608879"/>
        <c:scaling>
          <c:orientation val="minMax"/>
        </c:scaling>
        <c:delete val="1"/>
        <c:axPos val="l"/>
        <c:numFmt formatCode="General" sourceLinked="1"/>
        <c:majorTickMark val="none"/>
        <c:minorTickMark val="none"/>
        <c:tickLblPos val="nextTo"/>
        <c:crossAx val="51198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Inflation</c:v>
                </c:pt>
              </c:strCache>
            </c:strRef>
          </c:tx>
          <c:spPr>
            <a:solidFill>
              <a:srgbClr val="285A21"/>
            </a:solidFill>
            <a:ln w="25376">
              <a:noFill/>
            </a:ln>
          </c:spPr>
          <c:invertIfNegative val="1"/>
          <c:dPt>
            <c:idx val="0"/>
            <c:invertIfNegative val="1"/>
            <c:bubble3D val="0"/>
            <c:extLst>
              <c:ext xmlns:c16="http://schemas.microsoft.com/office/drawing/2014/chart" uri="{C3380CC4-5D6E-409C-BE32-E72D297353CC}">
                <c16:uniqueId val="{00000000-7776-A64E-B949-99CDF0E56F2D}"/>
              </c:ext>
            </c:extLst>
          </c:dPt>
          <c:dPt>
            <c:idx val="1"/>
            <c:invertIfNegative val="1"/>
            <c:bubble3D val="0"/>
            <c:extLst>
              <c:ext xmlns:c16="http://schemas.microsoft.com/office/drawing/2014/chart" uri="{C3380CC4-5D6E-409C-BE32-E72D297353CC}">
                <c16:uniqueId val="{00000001-7776-A64E-B949-99CDF0E56F2D}"/>
              </c:ext>
            </c:extLst>
          </c:dPt>
          <c:dPt>
            <c:idx val="2"/>
            <c:invertIfNegative val="1"/>
            <c:bubble3D val="0"/>
            <c:extLst>
              <c:ext xmlns:c16="http://schemas.microsoft.com/office/drawing/2014/chart" uri="{C3380CC4-5D6E-409C-BE32-E72D297353CC}">
                <c16:uniqueId val="{00000002-7776-A64E-B949-99CDF0E56F2D}"/>
              </c:ext>
            </c:extLst>
          </c:dPt>
          <c:dLbls>
            <c:delete val="1"/>
          </c:dLbls>
          <c:cat>
            <c:strRef>
              <c:f>Sheet1!$B$1:$D$1</c:f>
              <c:strCache>
                <c:ptCount val="3"/>
                <c:pt idx="0">
                  <c:v>Age 62</c:v>
                </c:pt>
                <c:pt idx="1">
                  <c:v>Age 67</c:v>
                </c:pt>
                <c:pt idx="2">
                  <c:v>Age 70</c:v>
                </c:pt>
              </c:strCache>
            </c:strRef>
          </c:cat>
          <c:val>
            <c:numRef>
              <c:f>Sheet1!$B$2:$D$2</c:f>
              <c:numCache>
                <c:formatCode>"$"#,##0_);[Red]\("$"#,##0\)</c:formatCode>
                <c:ptCount val="3"/>
                <c:pt idx="0">
                  <c:v>1311</c:v>
                </c:pt>
                <c:pt idx="1">
                  <c:v>1987</c:v>
                </c:pt>
                <c:pt idx="2">
                  <c:v>2660</c:v>
                </c:pt>
              </c:numCache>
            </c:numRef>
          </c:val>
          <c:extLst>
            <c:ext xmlns:c14="http://schemas.microsoft.com/office/drawing/2007/8/2/chart" uri="{6F2FDCE9-48DA-4B69-8628-5D25D57E5C99}">
              <c14:invertSolidFillFmt>
                <c14:spPr xmlns:c14="http://schemas.microsoft.com/office/drawing/2007/8/2/chart">
                  <a:solidFill>
                    <a:srgbClr val="FFFFFF"/>
                  </a:solidFill>
                  <a:ln w="25376">
                    <a:noFill/>
                  </a:ln>
                </c14:spPr>
              </c14:invertSolidFillFmt>
            </c:ext>
            <c:ext xmlns:c16="http://schemas.microsoft.com/office/drawing/2014/chart" uri="{C3380CC4-5D6E-409C-BE32-E72D297353CC}">
              <c16:uniqueId val="{00000003-7776-A64E-B949-99CDF0E56F2D}"/>
            </c:ext>
          </c:extLst>
        </c:ser>
        <c:dLbls>
          <c:showLegendKey val="0"/>
          <c:showVal val="1"/>
          <c:showCatName val="1"/>
          <c:showSerName val="0"/>
          <c:showPercent val="0"/>
          <c:showBubbleSize val="0"/>
        </c:dLbls>
        <c:gapWidth val="66"/>
        <c:overlap val="100"/>
        <c:axId val="427773736"/>
        <c:axId val="427774128"/>
      </c:barChart>
      <c:catAx>
        <c:axId val="427773736"/>
        <c:scaling>
          <c:orientation val="minMax"/>
        </c:scaling>
        <c:delete val="0"/>
        <c:axPos val="b"/>
        <c:numFmt formatCode="General" sourceLinked="0"/>
        <c:majorTickMark val="none"/>
        <c:minorTickMark val="none"/>
        <c:tickLblPos val="low"/>
        <c:spPr>
          <a:ln w="9516">
            <a:noFill/>
          </a:ln>
        </c:spPr>
        <c:txPr>
          <a:bodyPr rot="0" vert="horz"/>
          <a:lstStyle/>
          <a:p>
            <a:pPr>
              <a:defRPr sz="2000" b="0" i="0" u="none" strike="noStrike" baseline="0">
                <a:solidFill>
                  <a:schemeClr val="accent4"/>
                </a:solidFill>
                <a:latin typeface="+mj-lt"/>
                <a:ea typeface="Georgia"/>
                <a:cs typeface="Georgia"/>
              </a:defRPr>
            </a:pPr>
            <a:endParaRPr lang="en-US"/>
          </a:p>
        </c:txPr>
        <c:crossAx val="427774128"/>
        <c:crosses val="autoZero"/>
        <c:auto val="1"/>
        <c:lblAlgn val="ctr"/>
        <c:lblOffset val="100"/>
        <c:noMultiLvlLbl val="0"/>
      </c:catAx>
      <c:valAx>
        <c:axId val="427774128"/>
        <c:scaling>
          <c:orientation val="minMax"/>
        </c:scaling>
        <c:delete val="0"/>
        <c:axPos val="l"/>
        <c:numFmt formatCode="&quot;$&quot;#,##0_);[Red]\(&quot;$&quot;#,##0\)" sourceLinked="1"/>
        <c:majorTickMark val="none"/>
        <c:minorTickMark val="none"/>
        <c:tickLblPos val="none"/>
        <c:spPr>
          <a:ln w="9516">
            <a:noFill/>
          </a:ln>
        </c:spPr>
        <c:crossAx val="427773736"/>
        <c:crosses val="autoZero"/>
        <c:crossBetween val="between"/>
      </c:valAx>
      <c:spPr>
        <a:noFill/>
        <a:ln w="25400">
          <a:noFill/>
        </a:ln>
      </c:spPr>
    </c:plotArea>
    <c:plotVisOnly val="1"/>
    <c:dispBlanksAs val="gap"/>
    <c:showDLblsOverMax val="0"/>
  </c:chart>
  <c:spPr>
    <a:noFill/>
    <a:ln>
      <a:noFill/>
    </a:ln>
  </c:spPr>
  <c:txPr>
    <a:bodyPr/>
    <a:lstStyle/>
    <a:p>
      <a:pPr>
        <a:defRPr sz="1399" b="0" i="0" u="none" strike="noStrike" baseline="0">
          <a:solidFill>
            <a:schemeClr val="tx1"/>
          </a:solidFill>
          <a:latin typeface="Georgia"/>
          <a:ea typeface="Georgia"/>
          <a:cs typeface="Georgi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income</c:v>
                </c:pt>
              </c:strCache>
            </c:strRef>
          </c:tx>
          <c:spPr>
            <a:solidFill>
              <a:srgbClr val="F68222"/>
            </a:solidFill>
            <a:ln>
              <a:solidFill>
                <a:srgbClr val="FFFFFF"/>
              </a:solidFill>
            </a:ln>
          </c:spPr>
          <c:dPt>
            <c:idx val="0"/>
            <c:bubble3D val="0"/>
            <c:spPr>
              <a:solidFill>
                <a:srgbClr val="96132B"/>
              </a:solidFill>
              <a:ln w="19050">
                <a:solidFill>
                  <a:srgbClr val="FFFFFF"/>
                </a:solidFill>
              </a:ln>
              <a:effectLst/>
            </c:spPr>
            <c:extLst>
              <c:ext xmlns:c16="http://schemas.microsoft.com/office/drawing/2014/chart" uri="{C3380CC4-5D6E-409C-BE32-E72D297353CC}">
                <c16:uniqueId val="{00000001-79AA-7B4B-9BA0-B3522A007AF9}"/>
              </c:ext>
            </c:extLst>
          </c:dPt>
          <c:dPt>
            <c:idx val="1"/>
            <c:bubble3D val="0"/>
            <c:spPr>
              <a:solidFill>
                <a:schemeClr val="accent6">
                  <a:lumMod val="65000"/>
                </a:schemeClr>
              </a:solidFill>
              <a:ln w="19050">
                <a:solidFill>
                  <a:srgbClr val="FFFFFF"/>
                </a:solidFill>
              </a:ln>
              <a:effectLst/>
            </c:spPr>
            <c:extLst>
              <c:ext xmlns:c16="http://schemas.microsoft.com/office/drawing/2014/chart" uri="{C3380CC4-5D6E-409C-BE32-E72D297353CC}">
                <c16:uniqueId val="{00000003-79AA-7B4B-9BA0-B3522A007AF9}"/>
              </c:ext>
            </c:extLst>
          </c:dPt>
          <c:dPt>
            <c:idx val="2"/>
            <c:bubble3D val="0"/>
            <c:spPr>
              <a:solidFill>
                <a:srgbClr val="F68222"/>
              </a:solidFill>
              <a:ln w="19050">
                <a:solidFill>
                  <a:srgbClr val="FFFFFF"/>
                </a:solidFill>
              </a:ln>
              <a:effectLst/>
            </c:spPr>
            <c:extLst>
              <c:ext xmlns:c16="http://schemas.microsoft.com/office/drawing/2014/chart" uri="{C3380CC4-5D6E-409C-BE32-E72D297353CC}">
                <c16:uniqueId val="{00000005-79AA-7B4B-9BA0-B3522A007AF9}"/>
              </c:ext>
            </c:extLst>
          </c:dPt>
          <c:dPt>
            <c:idx val="3"/>
            <c:bubble3D val="0"/>
            <c:spPr>
              <a:solidFill>
                <a:srgbClr val="F68222"/>
              </a:solidFill>
              <a:ln w="19050">
                <a:solidFill>
                  <a:srgbClr val="FFFFFF"/>
                </a:solidFill>
              </a:ln>
              <a:effectLst/>
            </c:spPr>
            <c:extLst>
              <c:ext xmlns:c16="http://schemas.microsoft.com/office/drawing/2014/chart" uri="{C3380CC4-5D6E-409C-BE32-E72D297353CC}">
                <c16:uniqueId val="{00000007-79AA-7B4B-9BA0-B3522A007AF9}"/>
              </c:ext>
            </c:extLst>
          </c:dPt>
          <c:cat>
            <c:strRef>
              <c:f>Sheet1!$A$2:$A$5</c:f>
              <c:strCache>
                <c:ptCount val="2"/>
                <c:pt idx="0">
                  <c:v>taxable</c:v>
                </c:pt>
                <c:pt idx="1">
                  <c:v>keep</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79AA-7B4B-9BA0-B3522A007AF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income</c:v>
                </c:pt>
              </c:strCache>
            </c:strRef>
          </c:tx>
          <c:spPr>
            <a:ln>
              <a:solidFill>
                <a:srgbClr val="FFFFFF"/>
              </a:solidFill>
            </a:ln>
          </c:spPr>
          <c:dPt>
            <c:idx val="0"/>
            <c:bubble3D val="0"/>
            <c:spPr>
              <a:solidFill>
                <a:srgbClr val="96132B"/>
              </a:solidFill>
              <a:ln w="19050">
                <a:solidFill>
                  <a:srgbClr val="FFFFFF"/>
                </a:solidFill>
              </a:ln>
              <a:effectLst/>
            </c:spPr>
            <c:extLst>
              <c:ext xmlns:c16="http://schemas.microsoft.com/office/drawing/2014/chart" uri="{C3380CC4-5D6E-409C-BE32-E72D297353CC}">
                <c16:uniqueId val="{00000001-36FB-7945-B273-3393E4E431F1}"/>
              </c:ext>
            </c:extLst>
          </c:dPt>
          <c:dPt>
            <c:idx val="1"/>
            <c:bubble3D val="0"/>
            <c:spPr>
              <a:solidFill>
                <a:schemeClr val="accent6">
                  <a:lumMod val="65000"/>
                </a:schemeClr>
              </a:solidFill>
              <a:ln w="19050">
                <a:solidFill>
                  <a:srgbClr val="FFFFFF"/>
                </a:solidFill>
              </a:ln>
              <a:effectLst/>
            </c:spPr>
            <c:extLst>
              <c:ext xmlns:c16="http://schemas.microsoft.com/office/drawing/2014/chart" uri="{C3380CC4-5D6E-409C-BE32-E72D297353CC}">
                <c16:uniqueId val="{00000003-36FB-7945-B273-3393E4E431F1}"/>
              </c:ext>
            </c:extLst>
          </c:dPt>
          <c:cat>
            <c:strRef>
              <c:f>Sheet1!$A$2:$A$3</c:f>
              <c:strCache>
                <c:ptCount val="2"/>
                <c:pt idx="0">
                  <c:v>taxable</c:v>
                </c:pt>
                <c:pt idx="1">
                  <c:v>keep</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36FB-7945-B273-3393E4E431F1}"/>
            </c:ext>
          </c:extLst>
        </c:ser>
        <c:dLbls>
          <c:showLegendKey val="0"/>
          <c:showVal val="0"/>
          <c:showCatName val="0"/>
          <c:showSerName val="0"/>
          <c:showPercent val="0"/>
          <c:showBubbleSize val="0"/>
          <c:showLeaderLines val="1"/>
        </c:dLbls>
        <c:firstSliceAng val="54"/>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259656138"/>
              </p:ext>
            </p:extLst>
          </p:nvPr>
        </p:nvGraphicFramePr>
        <p:xfrm>
          <a:off x="3006111" y="8962652"/>
          <a:ext cx="3738623" cy="255421"/>
        </p:xfrm>
        <a:graphic>
          <a:graphicData uri="http://schemas.openxmlformats.org/drawingml/2006/table">
            <a:tbl>
              <a:tblPr/>
              <a:tblGrid>
                <a:gridCol w="3738623">
                  <a:extLst>
                    <a:ext uri="{9D8B030D-6E8A-4147-A177-3AD203B41FA5}">
                      <a16:colId xmlns:a16="http://schemas.microsoft.com/office/drawing/2014/main" val="20000"/>
                    </a:ext>
                  </a:extLst>
                </a:gridCol>
              </a:tblGrid>
              <a:tr h="255421">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PPT200  328161  12/21 </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8" y="8911896"/>
            <a:ext cx="1184023" cy="22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42" tIns="48273" rIns="96542" bIns="48273">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6" y="8982300"/>
            <a:ext cx="301802" cy="22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06" tIns="47155" rIns="94306" bIns="47155">
            <a:spAutoFit/>
          </a:bodyPr>
          <a:lstStyle/>
          <a:p>
            <a:pPr algn="l" defTabSz="953568">
              <a:buClr>
                <a:schemeClr val="tx2"/>
              </a:buClr>
            </a:pPr>
            <a:fld id="{1A797CE9-049D-415B-B10C-828B86054992}" type="slidenum">
              <a:rPr lang="en-US" sz="800">
                <a:latin typeface="Source Sans Pro Light" panose="020B0403030403020204" pitchFamily="34" charset="0"/>
              </a:rPr>
              <a:pPr algn="l" defTabSz="953568">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6562" cy="3184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8" y="4080183"/>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42" tIns="48273" rIns="96542" bIns="4827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nvSpPr>
        <p:spPr bwMode="auto">
          <a:xfrm>
            <a:off x="462988" y="8911896"/>
            <a:ext cx="1184023" cy="22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42" tIns="48273" rIns="96542" bIns="48273">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3"/>
            </p:custDataLst>
            <p:extLst>
              <p:ext uri="{D42A27DB-BD31-4B8C-83A1-F6EECF244321}">
                <p14:modId xmlns:p14="http://schemas.microsoft.com/office/powerpoint/2010/main" val="3124980954"/>
              </p:ext>
            </p:extLst>
          </p:nvPr>
        </p:nvGraphicFramePr>
        <p:xfrm>
          <a:off x="3006111" y="8962652"/>
          <a:ext cx="3738623" cy="255421"/>
        </p:xfrm>
        <a:graphic>
          <a:graphicData uri="http://schemas.openxmlformats.org/drawingml/2006/table">
            <a:tbl>
              <a:tblPr/>
              <a:tblGrid>
                <a:gridCol w="3738623">
                  <a:extLst>
                    <a:ext uri="{9D8B030D-6E8A-4147-A177-3AD203B41FA5}">
                      <a16:colId xmlns:a16="http://schemas.microsoft.com/office/drawing/2014/main" val="20000"/>
                    </a:ext>
                  </a:extLst>
                </a:gridCol>
              </a:tblGrid>
              <a:tr h="255421">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PPT200  328161  12/21 </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nvSpPr>
        <p:spPr bwMode="auto">
          <a:xfrm>
            <a:off x="6726546" y="8982300"/>
            <a:ext cx="301802" cy="22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06" tIns="47155" rIns="94306" bIns="47155">
            <a:spAutoFit/>
          </a:bodyPr>
          <a:lstStyle/>
          <a:p>
            <a:pPr algn="l" defTabSz="953568">
              <a:buClr>
                <a:schemeClr val="tx2"/>
              </a:buClr>
            </a:pPr>
            <a:fld id="{B25AA5A6-AEB3-4D94-8E34-E1A3F4EB3ADA}" type="slidenum">
              <a:rPr lang="en-US" sz="800">
                <a:latin typeface="Source Sans Pro Light" panose="020B0403030403020204" pitchFamily="34" charset="0"/>
              </a:rPr>
              <a:pPr algn="l" defTabSz="953568">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ts val="600"/>
      </a:spcAft>
      <a:defRPr sz="800"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ts val="600"/>
      </a:spcAft>
      <a:buClr>
        <a:srgbClr val="1A7FBA"/>
      </a:buClr>
      <a:buChar char="•"/>
      <a:defRPr sz="800"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ts val="600"/>
      </a:spcAft>
      <a:buClr>
        <a:srgbClr val="1A7FBA"/>
      </a:buClr>
      <a:buFont typeface="Gotham C2 Text" pitchFamily="50" charset="0"/>
      <a:buChar char="–"/>
      <a:defRPr sz="800"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ts val="600"/>
      </a:spcAft>
      <a:buClr>
        <a:srgbClr val="1A7FBA"/>
      </a:buClr>
      <a:buChar char="•"/>
      <a:defRPr sz="800"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ts val="600"/>
      </a:spcAft>
      <a:buClr>
        <a:srgbClr val="1A7FBA"/>
      </a:buClr>
      <a:buChar char="•"/>
      <a:defRPr sz="800"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ocs.house.gov/billsthisweek/20151026/BILLS-114hr-PIH-BUDGETHA.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marketwatch.com/story/key-social-security-strategies-hit-by-budget-deal-2015-10-3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body" idx="1"/>
          </p:nvPr>
        </p:nvSpPr>
        <p:spPr/>
        <p:txBody>
          <a:bodyPr/>
          <a:lstStyle/>
          <a:p>
            <a:r>
              <a:rPr lang="en-US" dirty="0"/>
              <a:t>Welcome and thanks for joining us today. Investors approaching retirement have real concerns on generating income in retirement that is sufficient and sustainable over potentially many years. Social Security is a critical component of a comprehensive income plan in retirement. Unfortunately, many Americans have a poor understanding of Social Security retirement benefits and often make sub-optimal choices when electing benefits. During our session today, we will examine key risks in retirement and discuss how to make better decisions when electing Social Security. </a:t>
            </a:r>
          </a:p>
          <a:p>
            <a:endParaRPr lang="en-US" dirty="0"/>
          </a:p>
        </p:txBody>
      </p:sp>
      <p:sp>
        <p:nvSpPr>
          <p:cNvPr id="3" name="Slide Image Placeholder 2">
            <a:extLst>
              <a:ext uri="{FF2B5EF4-FFF2-40B4-BE49-F238E27FC236}">
                <a16:creationId xmlns:a16="http://schemas.microsoft.com/office/drawing/2014/main" id="{40BCD4F8-10A8-4E4B-9565-3A07FB044532}"/>
              </a:ext>
            </a:extLst>
          </p:cNvPr>
          <p:cNvSpPr>
            <a:spLocks noGrp="1" noRot="1" noChangeAspect="1"/>
          </p:cNvSpPr>
          <p:nvPr>
            <p:ph type="sldImg"/>
          </p:nvPr>
        </p:nvSpPr>
        <p:spPr/>
      </p:sp>
    </p:spTree>
    <p:extLst>
      <p:ext uri="{BB962C8B-B14F-4D97-AF65-F5344CB8AC3E}">
        <p14:creationId xmlns:p14="http://schemas.microsoft.com/office/powerpoint/2010/main" val="322155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body" idx="1"/>
          </p:nvPr>
        </p:nvSpPr>
        <p:spPr/>
        <p:txBody>
          <a:bodyPr/>
          <a:lstStyle/>
          <a:p>
            <a:r>
              <a:rPr lang="en-US" dirty="0"/>
              <a:t>Now </a:t>
            </a:r>
            <a:r>
              <a:rPr lang="en-US" altLang="ja-JP" dirty="0"/>
              <a:t>let’s shift our focus to five things you need to know about Social Security.</a:t>
            </a:r>
            <a:endParaRPr 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15542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Rot="1" noChangeAspect="1" noChangeArrowheads="1" noTextEdit="1"/>
          </p:cNvSpPr>
          <p:nvPr>
            <p:ph type="sldImg"/>
          </p:nvPr>
        </p:nvSpPr>
        <p:spPr>
          <a:ln/>
        </p:spPr>
      </p:sp>
      <p:sp>
        <p:nvSpPr>
          <p:cNvPr id="45059" name="Rectangle 5"/>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dirty="0">
                <a:solidFill>
                  <a:srgbClr val="000000"/>
                </a:solidFill>
                <a:ea typeface="ＭＳ Ｐゴシック" pitchFamily="34" charset="-128"/>
              </a:rPr>
              <a:t>One of the biggest mistakes retirees make is deciding to begin Social Security benefits too soon. In fact, almost 70% begin benefits before reaching their full retirement age. Since statistics suggest you have a 50% chance of living past life expectancy, there’</a:t>
            </a:r>
            <a:r>
              <a:rPr lang="en-US" altLang="ja-JP" dirty="0">
                <a:solidFill>
                  <a:srgbClr val="000000"/>
                </a:solidFill>
                <a:ea typeface="ＭＳ Ｐゴシック" pitchFamily="34" charset="-128"/>
              </a:rPr>
              <a:t>s clearly a big problem here. Of course, retirees in poor health may want to consider beginning benefits, but the fact is that many people simply underestimate their life expectancy. Claiming Social Security early locks you into a lower monthly benefit amount for the rest of your life (although there are some options to suspend benefits for a number of years to increase future payout). For people still working, the earnings limit may apply. This means that if you have earnings above a certain limit, for each $2 in earnings in excess of that limit, you lose $1 of Social Security benefits. Also, if you’re still working and your income is higher, you’ll probably face a greater chance of your Social Security benefits being taxed. Lastly, in most cases, once you claim benefits you can’t change your mind … unless you started claiming benefits within the last 12 months (If your request is approved, you must repay all the benefits you and your family received based on your retirement application). At FRA, you do have the option voluntarily suspending benefits for a time period. During this “suspension,” your benefits will increase by 8% up to age 70. </a:t>
            </a:r>
          </a:p>
          <a:p>
            <a:pPr eaLnBrk="1" hangingPunct="1"/>
            <a:r>
              <a:rPr lang="en-US" dirty="0">
                <a:solidFill>
                  <a:srgbClr val="000000"/>
                </a:solidFill>
                <a:ea typeface="ＭＳ Ｐゴシック" pitchFamily="34" charset="-128"/>
              </a:rPr>
              <a:t>So why should you consider delaying Social Security benefits … even past your full retirement age? Your lifetime benefit amount increases by 8% for each year you delay up to age 70. In this market environment, it’</a:t>
            </a:r>
            <a:r>
              <a:rPr lang="en-US" altLang="ja-JP" dirty="0">
                <a:solidFill>
                  <a:srgbClr val="000000"/>
                </a:solidFill>
                <a:ea typeface="ＭＳ Ｐゴシック" pitchFamily="34" charset="-128"/>
              </a:rPr>
              <a:t>s difficult to think of any other way to get a GUARANTEED 8% annual increase! </a:t>
            </a:r>
          </a:p>
          <a:p>
            <a:pPr eaLnBrk="1" hangingPunct="1"/>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42147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the percentage of retirees who elect to claim Social Security retirement benefits by age. </a:t>
            </a:r>
          </a:p>
        </p:txBody>
      </p:sp>
    </p:spTree>
    <p:extLst>
      <p:ext uri="{BB962C8B-B14F-4D97-AF65-F5344CB8AC3E}">
        <p14:creationId xmlns:p14="http://schemas.microsoft.com/office/powerpoint/2010/main" val="202844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r>
              <a:rPr lang="en-US" dirty="0"/>
              <a:t>Here’</a:t>
            </a:r>
            <a:r>
              <a:rPr lang="en-US" altLang="ja-JP" dirty="0"/>
              <a:t>s an illustration highlighting just how valuable delaying Social Security can be. </a:t>
            </a:r>
            <a:endParaRPr 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77762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dirty="0"/>
              <a:t>Another mistake many retirees make is not considering a spouse, especially a spouse who has no or much lower lifetime earnings, when claiming Social Security benefits. Even if you are in poor health, beginning benefits early can subject your surviving spouse to a much lower survivor benefit for life. Couples nearing retirement should consider joint life expectancy when making the decision around when to begin Social Security.</a:t>
            </a:r>
          </a:p>
          <a:p>
            <a:r>
              <a:rPr lang="en-US" dirty="0"/>
              <a:t>Because of the presence of the spousal benefit option, married couples have more choices on how they claim Social Security in retirement.</a:t>
            </a:r>
          </a:p>
          <a:p>
            <a:r>
              <a:rPr lang="en-US" dirty="0"/>
              <a:t>Note: see “</a:t>
            </a:r>
            <a:r>
              <a:rPr lang="en-US" altLang="ja-JP" dirty="0"/>
              <a:t>Why Do Married Men Claim Social Security Benefits So Early?” from Boston College’s Center for Retirement Research, October 2007. </a:t>
            </a:r>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4214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Within six months of the enactment of the </a:t>
            </a:r>
            <a:r>
              <a:rPr lang="en-US" dirty="0">
                <a:hlinkClick r:id="rId3">
                  <a:extLst>
                    <a:ext uri="{A12FA001-AC4F-418D-AE19-62706E023703}">
                      <ahyp:hlinkClr xmlns:ahyp="http://schemas.microsoft.com/office/drawing/2018/hyperlinkcolor" val="tx"/>
                    </a:ext>
                  </a:extLst>
                </a:hlinkClick>
              </a:rPr>
              <a:t>Bipartisan Budget Act of 2015</a:t>
            </a:r>
            <a:r>
              <a:rPr lang="en-US" dirty="0"/>
              <a:t>, changes went into effect for the advanced strategies of “file and suspend” and “restricted application” to claim Social Security benefits. </a:t>
            </a:r>
          </a:p>
          <a:p>
            <a:r>
              <a:rPr lang="en-US" dirty="0"/>
              <a:t>These two strategies are often utilized by married couples looking to maximize their Social Security benefits. Couples who are 66 years or older could delay benefits while one spouse collects spousal benefits. It is estimated that combined, these strategies could add another </a:t>
            </a:r>
            <a:r>
              <a:rPr lang="en-US" dirty="0">
                <a:hlinkClick r:id="rId4">
                  <a:extLst>
                    <a:ext uri="{A12FA001-AC4F-418D-AE19-62706E023703}">
                      <ahyp:hlinkClr xmlns:ahyp="http://schemas.microsoft.com/office/drawing/2018/hyperlinkcolor" val="tx"/>
                    </a:ext>
                  </a:extLst>
                </a:hlinkClick>
              </a:rPr>
              <a:t>$60,000 </a:t>
            </a:r>
            <a:r>
              <a:rPr lang="en-US" dirty="0"/>
              <a:t>to a couple’s lifetime income. </a:t>
            </a:r>
          </a:p>
          <a:p>
            <a:r>
              <a:rPr lang="en-US" dirty="0"/>
              <a:t>The changes will affect those who have not reached 62 years of age by the end of 2015 and those who have not already begun a file and suspend claim prior to six months following the law’s enactment.</a:t>
            </a:r>
          </a:p>
          <a:p>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64172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81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a:ea typeface="ＭＳ Ｐゴシック" pitchFamily="34" charset="-128"/>
              </a:rPr>
              <a:t>We’</a:t>
            </a:r>
            <a:r>
              <a:rPr lang="en-US" altLang="ja-JP" dirty="0">
                <a:ea typeface="ＭＳ Ｐゴシック" pitchFamily="34" charset="-128"/>
              </a:rPr>
              <a:t>ve spent some considerable time talking about strategies for couples, let’s shift to individuals – specifically divorced and widowed individuals. In the case of divorce, special rules apply. If certain requirements are met, a divorced individual can claim benefits based on ex-spouse’s earning record regardless if that ex-spouse has filed for benefits yet (this is different than for married couples). If an individual has been married to multiple ex-spouses (for at least 10 years each), he/she has the choice of which ex-spouse to base Social Security benefits on. </a:t>
            </a:r>
          </a:p>
          <a:p>
            <a:r>
              <a:rPr lang="en-US" dirty="0">
                <a:ea typeface="ＭＳ Ｐゴシック" pitchFamily="34" charset="-128"/>
              </a:rPr>
              <a:t>Unlike others, widows (including ex-spouses) can claim Social Security survivor benefits as early as age 60 (with a reduction). </a:t>
            </a:r>
          </a:p>
        </p:txBody>
      </p:sp>
    </p:spTree>
    <p:extLst>
      <p:ext uri="{BB962C8B-B14F-4D97-AF65-F5344CB8AC3E}">
        <p14:creationId xmlns:p14="http://schemas.microsoft.com/office/powerpoint/2010/main" val="9707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some additional detail on survivor benefits. </a:t>
            </a:r>
          </a:p>
        </p:txBody>
      </p:sp>
    </p:spTree>
    <p:extLst>
      <p:ext uri="{BB962C8B-B14F-4D97-AF65-F5344CB8AC3E}">
        <p14:creationId xmlns:p14="http://schemas.microsoft.com/office/powerpoint/2010/main" val="238112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dirty="0"/>
              <a:t>For retirees with moderate or higher income, there’</a:t>
            </a:r>
            <a:r>
              <a:rPr lang="en-US" altLang="ja-JP" dirty="0"/>
              <a:t>s a good chance that at least some portion of their Social Security benefits will be included as taxable income. There are two different income thresholds for determining taxation of benefits. The income calculation (known as “combined income”) includes:</a:t>
            </a:r>
          </a:p>
          <a:p>
            <a:pPr>
              <a:spcAft>
                <a:spcPts val="0"/>
              </a:spcAft>
            </a:pPr>
            <a:r>
              <a:rPr lang="en-US" dirty="0"/>
              <a:t>	Adjusted gross income (AGI)</a:t>
            </a:r>
          </a:p>
          <a:p>
            <a:pPr>
              <a:spcAft>
                <a:spcPts val="0"/>
              </a:spcAft>
            </a:pPr>
            <a:r>
              <a:rPr lang="en-US" dirty="0"/>
              <a:t>	  + nontaxable interest (i.e., municipal bonds)</a:t>
            </a:r>
          </a:p>
          <a:p>
            <a:pPr>
              <a:spcAft>
                <a:spcPts val="0"/>
              </a:spcAft>
            </a:pPr>
            <a:r>
              <a:rPr lang="en-US" dirty="0"/>
              <a:t>	  + one half of Social Security benefits</a:t>
            </a:r>
          </a:p>
          <a:p>
            <a:pPr>
              <a:spcAft>
                <a:spcPts val="0"/>
              </a:spcAft>
            </a:pPr>
            <a:r>
              <a:rPr lang="en-US" dirty="0"/>
              <a:t>                        ----------------------------------------------</a:t>
            </a:r>
          </a:p>
          <a:p>
            <a:pPr>
              <a:spcAft>
                <a:spcPts val="0"/>
              </a:spcAft>
            </a:pPr>
            <a:r>
              <a:rPr lang="en-US" dirty="0"/>
              <a:t>	= Combined income</a:t>
            </a:r>
          </a:p>
          <a:p>
            <a:endParaRPr lang="en-US" dirty="0"/>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830612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900" dirty="0">
                <a:ea typeface="ＭＳ Ｐゴシック" pitchFamily="34" charset="-128"/>
              </a:rPr>
              <a:t>Public employees, such as school teachers, slated to receive a pension may face challenges when planning for retirement, particularly if they hope to include Social Security as well. If a client works in a job that does not withhold Social Security payroll taxes, the receipt of a pension may eliminate or reduce Social Security benefits.</a:t>
            </a:r>
          </a:p>
          <a:p>
            <a:r>
              <a:rPr lang="en-US" sz="900" dirty="0">
                <a:ea typeface="ＭＳ Ｐゴシック" pitchFamily="34" charset="-128"/>
              </a:rPr>
              <a:t>Social Security has two provisions in its rules that address situations where an individual has worked multiple jobs in both the private and public sectors, and where he or she is looking to claim spousal and survivor benefits.</a:t>
            </a:r>
            <a:endParaRPr lang="en-US" sz="400" b="1" dirty="0">
              <a:ea typeface="ＭＳ Ｐゴシック" pitchFamily="34" charset="-128"/>
            </a:endParaRPr>
          </a:p>
          <a:p>
            <a:r>
              <a:rPr lang="en-US" sz="900" b="1" dirty="0">
                <a:ea typeface="ＭＳ Ｐゴシック" pitchFamily="34" charset="-128"/>
              </a:rPr>
              <a:t>1. Windfall Elimination Provision (WEP)</a:t>
            </a:r>
          </a:p>
          <a:p>
            <a:r>
              <a:rPr lang="en-US" sz="900" dirty="0">
                <a:ea typeface="ＭＳ Ｐゴシック" pitchFamily="34" charset="-128"/>
              </a:rPr>
              <a:t>Prior to the introduction of WEP, those who worked primarily in a job not covered by Social Security, but who had some employment history with a job that was covered, were treated as if they were long-term, low-wage workers. As a result, they received a Social Security benefit that was based on a higher percentage of their earnings. In these cases, government workers had received a disproportionately large benefit.</a:t>
            </a:r>
          </a:p>
          <a:p>
            <a:r>
              <a:rPr lang="en-US" sz="900" dirty="0">
                <a:ea typeface="ＭＳ Ｐゴシック" pitchFamily="34" charset="-128"/>
              </a:rPr>
              <a:t>The WEP ensures that the workers with multiple types of jobs are treated the same as government workers in jobs that did not pay into Social Security. With the WEP provision, Social Security benefits may be reduced but not totally eliminated. </a:t>
            </a:r>
            <a:endParaRPr lang="en-US" sz="400" dirty="0">
              <a:ea typeface="ＭＳ Ｐゴシック" pitchFamily="34" charset="-128"/>
            </a:endParaRPr>
          </a:p>
          <a:p>
            <a:r>
              <a:rPr lang="en-US" sz="900" b="1" dirty="0">
                <a:ea typeface="ＭＳ Ｐゴシック" pitchFamily="34" charset="-128"/>
              </a:rPr>
              <a:t>2. Government Pension Offset</a:t>
            </a:r>
          </a:p>
          <a:p>
            <a:r>
              <a:rPr lang="en-US" sz="900" dirty="0">
                <a:ea typeface="ＭＳ Ｐゴシック" pitchFamily="34" charset="-128"/>
              </a:rPr>
              <a:t>This provision may affect those who earned a pension where the employer didn’t withhold Social Security and who are now applying for Social Security spousal or survivor benefits based on the spouse’s earnings history.</a:t>
            </a:r>
          </a:p>
          <a:p>
            <a:r>
              <a:rPr lang="en-US" sz="900" dirty="0">
                <a:ea typeface="ＭＳ Ｐゴシック" pitchFamily="34" charset="-128"/>
              </a:rPr>
              <a:t>In this case, Social Security benefits could be totally eliminated.</a:t>
            </a:r>
          </a:p>
          <a:p>
            <a:r>
              <a:rPr lang="en-US" sz="900" dirty="0">
                <a:ea typeface="ＭＳ Ｐゴシック" pitchFamily="34" charset="-128"/>
              </a:rPr>
              <a:t>How it works: Social Security benefits are reduced by two thirds of the amount of the public pension. For example, consider a teacher’s pension of $750 per month and Social Security spousal benefits of $600 per month. The Social Security benefit would be reduced by two thirds of the pension ($500), resulting in a benefit of $100.</a:t>
            </a:r>
          </a:p>
          <a:p>
            <a:endParaRPr lang="en-US" sz="900" dirty="0">
              <a:ea typeface="ＭＳ Ｐゴシック" pitchFamily="34" charset="-128"/>
            </a:endParaRPr>
          </a:p>
        </p:txBody>
      </p:sp>
    </p:spTree>
    <p:extLst>
      <p:ext uri="{BB962C8B-B14F-4D97-AF65-F5344CB8AC3E}">
        <p14:creationId xmlns:p14="http://schemas.microsoft.com/office/powerpoint/2010/main" val="180255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body" idx="1"/>
          </p:nvPr>
        </p:nvSpPr>
        <p:spPr/>
        <p:txBody>
          <a:bodyPr/>
          <a:lstStyle/>
          <a:p>
            <a:r>
              <a:rPr lang="en-US" dirty="0"/>
              <a:t>Here are our topics for discussion today:</a:t>
            </a:r>
          </a:p>
          <a:p>
            <a:pPr>
              <a:spcBef>
                <a:spcPts val="600"/>
              </a:spcBef>
            </a:pPr>
            <a:r>
              <a:rPr lang="en-US" dirty="0"/>
              <a:t>First, we</a:t>
            </a:r>
            <a:r>
              <a:rPr lang="ja-JP" altLang="en-US" dirty="0"/>
              <a:t> </a:t>
            </a:r>
            <a:r>
              <a:rPr lang="en-US" altLang="ja-JP" dirty="0"/>
              <a:t>will start by sharing some quick facts on Social Security. Also, we’ll highlight risks such as longevity and point out how Social Security can help. Lastly, we’ll explore the fundamentals of the Social Security retirement system and highlight five important aspects people facing retirement should be aware of. </a:t>
            </a:r>
            <a:endParaRPr lang="en-US" dirty="0"/>
          </a:p>
        </p:txBody>
      </p:sp>
      <p:sp>
        <p:nvSpPr>
          <p:cNvPr id="4" name="Slide Image Placeholder 3">
            <a:extLst>
              <a:ext uri="{FF2B5EF4-FFF2-40B4-BE49-F238E27FC236}">
                <a16:creationId xmlns:a16="http://schemas.microsoft.com/office/drawing/2014/main" id="{6BF6708C-BCCB-4812-9EFF-D95D501D2948}"/>
              </a:ext>
            </a:extLst>
          </p:cNvPr>
          <p:cNvSpPr>
            <a:spLocks noGrp="1" noRot="1" noChangeAspect="1"/>
          </p:cNvSpPr>
          <p:nvPr>
            <p:ph type="sldImg"/>
          </p:nvPr>
        </p:nvSpPr>
        <p:spPr/>
      </p:sp>
    </p:spTree>
    <p:extLst>
      <p:ext uri="{BB962C8B-B14F-4D97-AF65-F5344CB8AC3E}">
        <p14:creationId xmlns:p14="http://schemas.microsoft.com/office/powerpoint/2010/main" val="249541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hypothetical examples to further illustrate how the benefits reduction calculation for the WEP and GPO apply. </a:t>
            </a:r>
          </a:p>
        </p:txBody>
      </p:sp>
    </p:spTree>
    <p:extLst>
      <p:ext uri="{BB962C8B-B14F-4D97-AF65-F5344CB8AC3E}">
        <p14:creationId xmlns:p14="http://schemas.microsoft.com/office/powerpoint/2010/main" val="2536230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r>
              <a:rPr lang="en-US" dirty="0"/>
              <a:t>Some closing thoughts:</a:t>
            </a:r>
          </a:p>
          <a:p>
            <a:pPr lvl="1"/>
            <a:r>
              <a:rPr lang="en-US" dirty="0"/>
              <a:t>Social Security is a critical component of an effective retirement income plan</a:t>
            </a:r>
          </a:p>
          <a:p>
            <a:pPr lvl="1"/>
            <a:r>
              <a:rPr lang="en-US" dirty="0"/>
              <a:t>Understanding and making the right decisions around taking Social Security can be a big driver of success in retirement</a:t>
            </a:r>
          </a:p>
          <a:p>
            <a:pPr lvl="1"/>
            <a:r>
              <a:rPr lang="en-US" dirty="0"/>
              <a:t>Work with your financial advisor to assess your personal situation</a:t>
            </a:r>
          </a:p>
          <a:p>
            <a:pPr lvl="1"/>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65095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01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417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First, here are a few quick statistics that highlight the breadth and importance of the Social Security system. On the trust fund being exhausted in 2034, lawmakers in Washington will have to consider certain options to improve the solvency of the system. Based on previous proposals, it’s likely that some or all of these may be implemented in some form or fashion:</a:t>
            </a:r>
          </a:p>
          <a:p>
            <a:pPr lvl="1"/>
            <a:r>
              <a:rPr lang="en-US" dirty="0"/>
              <a:t>Increasing the retirement age for younger and middle-aged workers</a:t>
            </a:r>
          </a:p>
          <a:p>
            <a:pPr lvl="1"/>
            <a:r>
              <a:rPr lang="en-US" dirty="0"/>
              <a:t>Increasing the amount of wages subject to the payroll tax</a:t>
            </a:r>
          </a:p>
          <a:p>
            <a:pPr lvl="1"/>
            <a:r>
              <a:rPr lang="en-US" dirty="0"/>
              <a:t>Changing the inflation calculation for cost of living adjustments (COLA)</a:t>
            </a:r>
          </a:p>
          <a:p>
            <a:pPr lvl="1"/>
            <a:r>
              <a:rPr lang="en-US" dirty="0"/>
              <a:t>Means-testing benefits for higher-income recipients</a:t>
            </a:r>
          </a:p>
          <a:p>
            <a:pPr lvl="1"/>
            <a:endParaRPr lang="en-US" dirty="0"/>
          </a:p>
          <a:p>
            <a:pPr lvl="1"/>
            <a:endParaRPr lang="en-US" dirty="0"/>
          </a:p>
        </p:txBody>
      </p:sp>
      <p:sp>
        <p:nvSpPr>
          <p:cNvPr id="5" name="Slide Image Placeholder 4">
            <a:extLst>
              <a:ext uri="{FF2B5EF4-FFF2-40B4-BE49-F238E27FC236}">
                <a16:creationId xmlns:a16="http://schemas.microsoft.com/office/drawing/2014/main" id="{2704B74E-576D-4066-8E5C-2C7407F58EAC}"/>
              </a:ext>
            </a:extLst>
          </p:cNvPr>
          <p:cNvSpPr>
            <a:spLocks noGrp="1" noRot="1" noChangeAspect="1"/>
          </p:cNvSpPr>
          <p:nvPr>
            <p:ph type="sldImg"/>
          </p:nvPr>
        </p:nvSpPr>
        <p:spPr/>
      </p:sp>
    </p:spTree>
    <p:extLst>
      <p:ext uri="{BB962C8B-B14F-4D97-AF65-F5344CB8AC3E}">
        <p14:creationId xmlns:p14="http://schemas.microsoft.com/office/powerpoint/2010/main" val="115898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Lawmakers in Washington D.C. have suggested proposals for years to address the program’s solvency issues but, to date, we haven’t seen major changes. Here are a few of the key proposals that have garnered attention over the years, although there are many others that have been mentioned. </a:t>
            </a:r>
          </a:p>
          <a:p>
            <a:r>
              <a:rPr lang="en-US" b="1" dirty="0"/>
              <a:t>Increase in the payroll tax </a:t>
            </a:r>
            <a:r>
              <a:rPr lang="en-US" dirty="0"/>
              <a:t>– In 2020, the Biden campaign suggested re-instituting the payroll tax once earnings exceeded $400,000</a:t>
            </a:r>
          </a:p>
          <a:p>
            <a:r>
              <a:rPr lang="en-US" b="1" dirty="0"/>
              <a:t>Increase in the retirement age </a:t>
            </a:r>
            <a:r>
              <a:rPr lang="en-US" dirty="0"/>
              <a:t>– There have not been any changes here since the 1983 law which raised the age gradually from 65 to 67. Today, anyone born in 1960 or later has a retirement age of 67</a:t>
            </a:r>
          </a:p>
          <a:p>
            <a:r>
              <a:rPr lang="en-US" b="1" dirty="0"/>
              <a:t>Adjust COLA (cost of living adjustment) formula </a:t>
            </a:r>
            <a:r>
              <a:rPr lang="en-US" dirty="0"/>
              <a:t>– There have been calls to change basis of the formula to a incorporate a different measure of CPI, specifically to “chained CPI,” which would result in a slight reduction in the inflation amount</a:t>
            </a:r>
          </a:p>
          <a:p>
            <a:r>
              <a:rPr lang="en-US" b="1" dirty="0"/>
              <a:t>Increase in wage base </a:t>
            </a:r>
            <a:r>
              <a:rPr lang="en-US" dirty="0"/>
              <a:t>– There have been proposals to adjust the wage base to cover 90% of total wages of today’s workers, according to the Congressional Research Service. Currently, the wage base covers 84% of total wages, depending on the proposal. To reach the 90% threshold, the wage base would need to roughly double</a:t>
            </a:r>
          </a:p>
          <a:p>
            <a:r>
              <a:rPr lang="en-US" dirty="0"/>
              <a:t>Lastly, there have been several proposals that would reduce benefits for those at higher income levels (i.e., means test)</a:t>
            </a:r>
          </a:p>
        </p:txBody>
      </p:sp>
    </p:spTree>
    <p:extLst>
      <p:ext uri="{BB962C8B-B14F-4D97-AF65-F5344CB8AC3E}">
        <p14:creationId xmlns:p14="http://schemas.microsoft.com/office/powerpoint/2010/main" val="26932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ts val="600"/>
              </a:spcBef>
            </a:pPr>
            <a:r>
              <a:rPr lang="en-US" dirty="0">
                <a:solidFill>
                  <a:srgbClr val="000000"/>
                </a:solidFill>
                <a:ea typeface="ＭＳ Ｐゴシック" pitchFamily="34" charset="-128"/>
              </a:rPr>
              <a:t>Here we highlight 5 key risks</a:t>
            </a:r>
            <a:r>
              <a:rPr lang="en-US" baseline="0" dirty="0">
                <a:solidFill>
                  <a:srgbClr val="000000"/>
                </a:solidFill>
                <a:ea typeface="ＭＳ Ｐゴシック" pitchFamily="34" charset="-128"/>
              </a:rPr>
              <a:t> in retirement and how Social Security can help mitigate those risks. </a:t>
            </a:r>
            <a:endParaRPr lang="en-US" dirty="0">
              <a:solidFill>
                <a:srgbClr val="000000"/>
              </a:solidFill>
              <a:ea typeface="ＭＳ Ｐゴシック" pitchFamily="34" charset="-128"/>
            </a:endParaRPr>
          </a:p>
          <a:p>
            <a:pPr>
              <a:spcBef>
                <a:spcPts val="600"/>
              </a:spcBef>
            </a:pPr>
            <a:r>
              <a:rPr lang="en-US" b="1" dirty="0">
                <a:solidFill>
                  <a:srgbClr val="000000"/>
                </a:solidFill>
                <a:ea typeface="ＭＳ Ｐゴシック" pitchFamily="34" charset="-128"/>
              </a:rPr>
              <a:t>Longevity: </a:t>
            </a:r>
            <a:r>
              <a:rPr lang="en-US" dirty="0">
                <a:solidFill>
                  <a:srgbClr val="000000"/>
                </a:solidFill>
                <a:ea typeface="ＭＳ Ｐゴシック" pitchFamily="34" charset="-128"/>
              </a:rPr>
              <a:t>Social Security provides an income stream a retiree or spouse cannot outlive</a:t>
            </a:r>
          </a:p>
          <a:p>
            <a:pPr>
              <a:spcBef>
                <a:spcPts val="600"/>
              </a:spcBef>
            </a:pPr>
            <a:r>
              <a:rPr lang="en-US" b="1" dirty="0">
                <a:solidFill>
                  <a:srgbClr val="000000"/>
                </a:solidFill>
                <a:ea typeface="ＭＳ Ｐゴシック" pitchFamily="34" charset="-128"/>
              </a:rPr>
              <a:t>Inflation: </a:t>
            </a:r>
            <a:r>
              <a:rPr lang="en-US" dirty="0">
                <a:solidFill>
                  <a:srgbClr val="000000"/>
                </a:solidFill>
                <a:ea typeface="ＭＳ Ｐゴシック" pitchFamily="34" charset="-128"/>
              </a:rPr>
              <a:t>Benefits are typically adjusted on an annual basis to account for cost of living increases</a:t>
            </a:r>
            <a:endParaRPr lang="en-US" b="1" dirty="0">
              <a:solidFill>
                <a:srgbClr val="000000"/>
              </a:solidFill>
              <a:ea typeface="ＭＳ Ｐゴシック" pitchFamily="34" charset="-128"/>
            </a:endParaRPr>
          </a:p>
          <a:p>
            <a:pPr>
              <a:spcBef>
                <a:spcPts val="600"/>
              </a:spcBef>
            </a:pPr>
            <a:r>
              <a:rPr lang="en-US" b="1" dirty="0">
                <a:solidFill>
                  <a:srgbClr val="000000"/>
                </a:solidFill>
                <a:ea typeface="ＭＳ Ｐゴシック" pitchFamily="34" charset="-128"/>
              </a:rPr>
              <a:t>Markets:</a:t>
            </a:r>
            <a:r>
              <a:rPr lang="en-US" dirty="0">
                <a:solidFill>
                  <a:srgbClr val="000000"/>
                </a:solidFill>
                <a:ea typeface="ＭＳ Ｐゴシック" pitchFamily="34" charset="-128"/>
              </a:rPr>
              <a:t> Benefits are not affected</a:t>
            </a:r>
            <a:r>
              <a:rPr lang="en-US" baseline="0" dirty="0">
                <a:solidFill>
                  <a:srgbClr val="000000"/>
                </a:solidFill>
                <a:ea typeface="ＭＳ Ｐゴシック" pitchFamily="34" charset="-128"/>
              </a:rPr>
              <a:t> </a:t>
            </a:r>
            <a:r>
              <a:rPr lang="en-US" dirty="0">
                <a:solidFill>
                  <a:srgbClr val="000000"/>
                </a:solidFill>
                <a:ea typeface="ＭＳ Ｐゴシック" pitchFamily="34" charset="-128"/>
              </a:rPr>
              <a:t>by volatility in markets</a:t>
            </a:r>
          </a:p>
          <a:p>
            <a:pPr>
              <a:spcBef>
                <a:spcPts val="600"/>
              </a:spcBef>
            </a:pPr>
            <a:r>
              <a:rPr lang="en-US" b="1" dirty="0">
                <a:solidFill>
                  <a:srgbClr val="000000"/>
                </a:solidFill>
                <a:ea typeface="ＭＳ Ｐゴシック" pitchFamily="34" charset="-128"/>
              </a:rPr>
              <a:t>Taxes:</a:t>
            </a:r>
            <a:r>
              <a:rPr lang="en-US" dirty="0">
                <a:solidFill>
                  <a:srgbClr val="000000"/>
                </a:solidFill>
                <a:ea typeface="ＭＳ Ｐゴシック" pitchFamily="34" charset="-128"/>
              </a:rPr>
              <a:t> For retirees at lower income levels, Social Security benefits may be tax-free. Even for the highest income households, 15% of benefits will be tax-free (meaning that a maximum of 85% of benefits are taxable)</a:t>
            </a:r>
          </a:p>
          <a:p>
            <a:pPr>
              <a:spcBef>
                <a:spcPts val="600"/>
              </a:spcBef>
            </a:pPr>
            <a:r>
              <a:rPr lang="en-US" b="1" dirty="0">
                <a:solidFill>
                  <a:srgbClr val="000000"/>
                </a:solidFill>
                <a:ea typeface="ＭＳ Ｐゴシック" pitchFamily="34" charset="-128"/>
              </a:rPr>
              <a:t>Income: </a:t>
            </a:r>
            <a:r>
              <a:rPr lang="en-US" dirty="0">
                <a:solidFill>
                  <a:srgbClr val="000000"/>
                </a:solidFill>
                <a:ea typeface="ＭＳ Ｐゴシック" pitchFamily="34" charset="-128"/>
              </a:rPr>
              <a:t>Social Security provides a regular guaranteed stream of income — this is especially important for retirees who do not have pensions</a:t>
            </a:r>
          </a:p>
        </p:txBody>
      </p:sp>
    </p:spTree>
    <p:extLst>
      <p:ext uri="{BB962C8B-B14F-4D97-AF65-F5344CB8AC3E}">
        <p14:creationId xmlns:p14="http://schemas.microsoft.com/office/powerpoint/2010/main" val="272804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2530" name="Notes Placeholder 2"/>
          <p:cNvSpPr>
            <a:spLocks noGrp="1"/>
          </p:cNvSpPr>
          <p:nvPr>
            <p:ph type="body" idx="1"/>
          </p:nvPr>
        </p:nvSpPr>
        <p:spPr/>
        <p:txBody>
          <a:bodyPr/>
          <a:lstStyle/>
          <a:p>
            <a:r>
              <a:rPr lang="en-US" sz="1000" dirty="0">
                <a:solidFill>
                  <a:srgbClr val="000000"/>
                </a:solidFill>
                <a:ea typeface="ＭＳ Ｐゴシック" pitchFamily="34" charset="-128"/>
              </a:rPr>
              <a:t>Let’</a:t>
            </a:r>
            <a:r>
              <a:rPr lang="en-US" altLang="ja-JP" sz="1000" dirty="0">
                <a:solidFill>
                  <a:srgbClr val="000000"/>
                </a:solidFill>
                <a:ea typeface="ＭＳ Ｐゴシック" pitchFamily="34" charset="-128"/>
              </a:rPr>
              <a:t>s review some of the fundamentals of Social Security (SSA.gov is a great resource):</a:t>
            </a:r>
          </a:p>
          <a:p>
            <a:r>
              <a:rPr lang="en-US" sz="900" b="1" dirty="0">
                <a:solidFill>
                  <a:srgbClr val="000000"/>
                </a:solidFill>
                <a:ea typeface="ＭＳ Ｐゴシック" pitchFamily="34" charset="-128"/>
              </a:rPr>
              <a:t>Eligibility</a:t>
            </a:r>
            <a:r>
              <a:rPr lang="en-US" sz="900" dirty="0">
                <a:solidFill>
                  <a:srgbClr val="000000"/>
                </a:solidFill>
                <a:ea typeface="ＭＳ Ｐゴシック" pitchFamily="34" charset="-128"/>
              </a:rPr>
              <a:t>: When you work and pay Social Security taxes, you earn “</a:t>
            </a:r>
            <a:r>
              <a:rPr lang="en-US" altLang="ja-JP" sz="900" dirty="0">
                <a:solidFill>
                  <a:srgbClr val="000000"/>
                </a:solidFill>
                <a:ea typeface="ＭＳ Ｐゴシック" pitchFamily="34" charset="-128"/>
              </a:rPr>
              <a:t>credits” toward Social Security benefits. The number of credits you need to get retirement benefits depends on when you were born. If you were born in 1929 or later, you need 40 credits (10 years of work).</a:t>
            </a:r>
          </a:p>
          <a:p>
            <a:r>
              <a:rPr lang="en-US" sz="900" b="1" dirty="0">
                <a:solidFill>
                  <a:srgbClr val="000000"/>
                </a:solidFill>
                <a:ea typeface="ＭＳ Ｐゴシック" pitchFamily="34" charset="-128"/>
              </a:rPr>
              <a:t>Individual contributions</a:t>
            </a:r>
            <a:r>
              <a:rPr lang="en-US" sz="900" dirty="0">
                <a:solidFill>
                  <a:srgbClr val="000000"/>
                </a:solidFill>
                <a:ea typeface="ＭＳ Ｐゴシック" pitchFamily="34" charset="-128"/>
              </a:rPr>
              <a:t>: Through the Social Security payroll tax (currently 6.2%), workers fund Social Security. Note that employers also pay the same amount into the Social Security system. Payroll contributions end once an employee reaches the maximum compensation subject to Social </a:t>
            </a:r>
            <a:r>
              <a:rPr lang="en-US" sz="900" dirty="0">
                <a:ea typeface="ＭＳ Ｐゴシック" pitchFamily="34" charset="-128"/>
              </a:rPr>
              <a:t>Security taxes ($</a:t>
            </a:r>
            <a:r>
              <a:rPr lang="en-US" sz="900" dirty="0">
                <a:solidFill>
                  <a:srgbClr val="FF0000"/>
                </a:solidFill>
                <a:ea typeface="ＭＳ Ｐゴシック" pitchFamily="34" charset="-128"/>
              </a:rPr>
              <a:t>160,200</a:t>
            </a:r>
            <a:r>
              <a:rPr lang="en-US" sz="900" dirty="0">
                <a:ea typeface="ＭＳ Ｐゴシック" pitchFamily="34" charset="-128"/>
              </a:rPr>
              <a:t> for </a:t>
            </a:r>
            <a:r>
              <a:rPr lang="en-US" sz="900" dirty="0">
                <a:solidFill>
                  <a:srgbClr val="FF0000"/>
                </a:solidFill>
                <a:ea typeface="ＭＳ Ｐゴシック" pitchFamily="34" charset="-128"/>
              </a:rPr>
              <a:t>2023</a:t>
            </a:r>
            <a:r>
              <a:rPr lang="en-US" sz="900" dirty="0">
                <a:ea typeface="ＭＳ Ｐゴシック" pitchFamily="34" charset="-128"/>
              </a:rPr>
              <a:t>).</a:t>
            </a:r>
          </a:p>
          <a:p>
            <a:r>
              <a:rPr lang="en-US" sz="900" b="1" dirty="0">
                <a:solidFill>
                  <a:srgbClr val="000000"/>
                </a:solidFill>
                <a:ea typeface="ＭＳ Ｐゴシック" pitchFamily="34" charset="-128"/>
              </a:rPr>
              <a:t>Benefits</a:t>
            </a:r>
            <a:r>
              <a:rPr lang="en-US" sz="900" dirty="0">
                <a:solidFill>
                  <a:srgbClr val="000000"/>
                </a:solidFill>
                <a:ea typeface="ＭＳ Ｐゴシック" pitchFamily="34" charset="-128"/>
              </a:rPr>
              <a:t>: Social Security benefits are based on your lifetime earnings. Your actual earnings are adjusted or “</a:t>
            </a:r>
            <a:r>
              <a:rPr lang="en-US" altLang="ja-JP" sz="900" dirty="0">
                <a:solidFill>
                  <a:srgbClr val="000000"/>
                </a:solidFill>
                <a:ea typeface="ＭＳ Ｐゴシック" pitchFamily="34" charset="-128"/>
              </a:rPr>
              <a:t>indexed” to account for changes in average wages since the year the earnings were received. Then Social Security calculates your average indexed monthly earnings (AIME) during the 35 years in which you earned the most. We apply a formula to these earnings and arrive at your basic benefit, or “primary insurance amount” (PIA).</a:t>
            </a:r>
          </a:p>
          <a:p>
            <a:r>
              <a:rPr lang="en-US" sz="900" b="1" dirty="0">
                <a:solidFill>
                  <a:srgbClr val="000000"/>
                </a:solidFill>
                <a:ea typeface="ＭＳ Ｐゴシック" pitchFamily="34" charset="-128"/>
              </a:rPr>
              <a:t>Spousal benefits</a:t>
            </a:r>
            <a:r>
              <a:rPr lang="en-US" sz="900" dirty="0">
                <a:solidFill>
                  <a:srgbClr val="000000"/>
                </a:solidFill>
                <a:ea typeface="ＭＳ Ｐゴシック" pitchFamily="34" charset="-128"/>
              </a:rPr>
              <a:t>: Even if he or she has never worked under Social Security, your spouse may be able to get benefits if he or she is at least 62 years of age and you are receiving or eligible for retirement benefits. A spouse receives one half of the retired worker’s full benefit unless the spouse begins collecting benefits before full retirement age. If the spouse begins collecting benefits before full retirement age, the amount of the spouse’s benefit is reduced by a percentage based on the number of months before he/she reaches full retirement age. Additionally, there are survivor benefits as well. Your widow or widower can receive reduced benefits as early as age 60, full benefits at full retirement age or older, or benefits as early as age 50 if he or she is disabled AND their disability started before or within seven years of your death.</a:t>
            </a:r>
          </a:p>
          <a:p>
            <a:endParaRPr lang="en-US" dirty="0">
              <a:solidFill>
                <a:srgbClr val="000000"/>
              </a:solidFill>
              <a:ea typeface="ＭＳ Ｐゴシック" pitchFamily="34" charset="-128"/>
            </a:endParaRPr>
          </a:p>
          <a:p>
            <a:endParaRPr lang="en-US" dirty="0">
              <a:solidFill>
                <a:srgbClr val="000000"/>
              </a:solidFill>
              <a:ea typeface="ＭＳ Ｐゴシック" pitchFamily="34" charset="-128"/>
            </a:endParaRPr>
          </a:p>
          <a:p>
            <a:endParaRPr lang="en-US" dirty="0">
              <a:solidFill>
                <a:srgbClr val="000000"/>
              </a:solidFill>
              <a:ea typeface="ＭＳ Ｐゴシック" pitchFamily="34" charset="-128"/>
            </a:endParaRPr>
          </a:p>
          <a:p>
            <a:endParaRPr lang="en-US" dirty="0">
              <a:solidFill>
                <a:srgbClr val="000000"/>
              </a:solidFill>
              <a:ea typeface="ＭＳ Ｐゴシック" pitchFamily="34" charset="-128"/>
            </a:endParaRPr>
          </a:p>
          <a:p>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71290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“full retirement age” or FRA. Some will also refer to this as “normal retirement age” or NRA. </a:t>
            </a:r>
          </a:p>
        </p:txBody>
      </p:sp>
    </p:spTree>
    <p:extLst>
      <p:ext uri="{BB962C8B-B14F-4D97-AF65-F5344CB8AC3E}">
        <p14:creationId xmlns:p14="http://schemas.microsoft.com/office/powerpoint/2010/main" val="184783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Early retirement: </a:t>
            </a:r>
            <a:r>
              <a:rPr lang="en-US" dirty="0"/>
              <a:t>You can start your Social Security retirement benefits as early as age 62 or as late as age 70. Your monthly benefit amount will be different depending on the age you start receiving it. If you choose to start your benefits early, they will be reduced based on the number of months you receive benefits before you reach your full retirement age. For example, someone retiring at age 62 today will see a </a:t>
            </a:r>
            <a:r>
              <a:rPr lang="en-US" dirty="0">
                <a:solidFill>
                  <a:srgbClr val="FF0000"/>
                </a:solidFill>
              </a:rPr>
              <a:t>30</a:t>
            </a:r>
            <a:r>
              <a:rPr lang="en-US" dirty="0"/>
              <a:t>% reduction in their benefits. Additionally, you could see a change in your benefit amount if you work after you start receiving benefits. Some of your benefits may be withheld if you have excess earnings. Note that “earnings” refers to wages from a job, not other income such as investment income or pension income. </a:t>
            </a:r>
          </a:p>
          <a:p>
            <a:r>
              <a:rPr lang="en-US" b="1" dirty="0"/>
              <a:t>Full retirement: </a:t>
            </a:r>
            <a:r>
              <a:rPr lang="en-US" dirty="0"/>
              <a:t>At full retirement age, the earnings limit no longer applies; regardless of  your wages, no Social Security benefits will be withheld. Also, after FRA you can receive a lump-sum payment of no more than 6 months. For example, let’s assume you file for Social Security benefits once you reach age 67. You have the option of receiving 6 months of benefits in a lump-sum and future benefits will be applied based on a retirement age of 66½ years. If you file 3 months after you turn age 66 and want a lump-sum payment, you can receive a lump-sum payment of 3 months (i.e., you are limited to your FRA of 66). Also, if you originally filed for early benefits prior to FRA, at FRA you can voluntarily suspend benefits. Once you re-start benefits (as late as age 70), your monthly benefit will be higher depending on how long benefits were voluntarily suspended. It’s important to note that if you suspend benefits, any spousal benefits being paid will be suspended as well. </a:t>
            </a:r>
          </a:p>
          <a:p>
            <a:r>
              <a:rPr lang="en-US" b="1" dirty="0"/>
              <a:t>Delayed retirement</a:t>
            </a:r>
            <a:r>
              <a:rPr lang="en-US" dirty="0"/>
              <a:t>: Retirees have the option of delaying Social Security retirement benefits past their FRA and receive an 8% raise for each year (and will get credit for any COLAs as well. ) This may be a good strategy to hedge longevity risk. Note that these “delayed retirement credits” are only applicable to the worker’s own benefit, not spousal or survivor benefits. There is no gain from delaying spousal or survivor benefits past FRA. </a:t>
            </a:r>
          </a:p>
        </p:txBody>
      </p:sp>
    </p:spTree>
    <p:extLst>
      <p:ext uri="{BB962C8B-B14F-4D97-AF65-F5344CB8AC3E}">
        <p14:creationId xmlns:p14="http://schemas.microsoft.com/office/powerpoint/2010/main" val="41862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Spousal benefits are an important component of Social Security so it’s important to know how they work. Even if you have never worked under Social Security, you may be able to get spouse’s retirement benefits if you are at least 62 years of age and your spouse is receiving retirement or disability benefits. The spousal benefit can be as much as half of the worker's "primary insurance amount," depending on the spouse's age at retirement. If the spouse begins receiving benefits before "normal (or full) retirement age," the spouse will receive a reduced benefit. </a:t>
            </a:r>
          </a:p>
          <a:p>
            <a:r>
              <a:rPr lang="en-US" dirty="0"/>
              <a:t>If a spouse is eligible for a retirement benefit based on his or her own earnings, and if that benefit is higher than the spousal benefit, then Social Security pays the retirement benefit. Otherwise Social Security pays the spousal benefit. Spousal benefits are not available until the working spouse files for his/her own benefit; this will trigger the availability of the spousal benefit. Also, the spousal benefit is based on the primary insurance amount of the other spouse when spousal benefits start. For example, if a wife begins spousal benefit before FRA, those benefits will be reduced. If the wife waits until FRA to begin spousal benefits, the amount will be equal to 50% of what the husband was eligible to receive at his FRA (regardless of when he actually began his own benefit). </a:t>
            </a:r>
          </a:p>
        </p:txBody>
      </p:sp>
    </p:spTree>
    <p:extLst>
      <p:ext uri="{BB962C8B-B14F-4D97-AF65-F5344CB8AC3E}">
        <p14:creationId xmlns:p14="http://schemas.microsoft.com/office/powerpoint/2010/main" val="1389756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5" name="Text Placeholder 8"/>
          <p:cNvSpPr>
            <a:spLocks noGrp="1"/>
          </p:cNvSpPr>
          <p:nvPr>
            <p:ph type="body" sz="quarter" idx="12"/>
          </p:nvPr>
        </p:nvSpPr>
        <p:spPr>
          <a:xfrm>
            <a:off x="2686611" y="5163818"/>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2" name="Picture 1"/>
          <p:cNvPicPr>
            <a:picLocks noChangeAspect="1"/>
          </p:cNvPicPr>
          <p:nvPr userDrawn="1"/>
        </p:nvPicPr>
        <p:blipFill rotWithShape="1">
          <a:blip r:embed="rId5">
            <a:extLst>
              <a:ext uri="{28A0092B-C50C-407E-A947-70E740481C1C}">
                <a14:useLocalDpi xmlns:a14="http://schemas.microsoft.com/office/drawing/2010/main" val="0"/>
              </a:ext>
            </a:extLst>
          </a:blip>
          <a:srcRect l="9148" t="20268" r="6557"/>
          <a:stretch/>
        </p:blipFill>
        <p:spPr>
          <a:xfrm>
            <a:off x="0" y="5163818"/>
            <a:ext cx="2686610" cy="1694182"/>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38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1057926"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FFFFFF"/>
              </a:solidFill>
              <a:latin typeface="Source Sans Pro Light" panose="020B0403030403020204" pitchFamily="34" charset="0"/>
              <a:cs typeface="Arial" panose="020B0604020202020204" pitchFamily="34" charset="0"/>
            </a:endParaRPr>
          </a:p>
          <a:p>
            <a:pPr algn="l" defTabSz="899320"/>
            <a:r>
              <a:rPr lang="en-US" sz="706" dirty="0">
                <a:solidFill>
                  <a:srgbClr val="FFFFFF"/>
                </a:solidFill>
                <a:latin typeface="Source Sans Pro Light" panose="020B0403030403020204" pitchFamily="34" charset="0"/>
                <a:cs typeface="Arial" panose="020B0604020202020204" pitchFamily="34" charset="0"/>
              </a:rPr>
              <a:t>PPT200  2626434  12/22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625834"/>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2076136"/>
            <a:ext cx="7882966" cy="3798974"/>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Font typeface="Arial" panose="020B0604020202020204" pitchFamily="34" charset="0"/>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627632"/>
            <a:ext cx="7882966" cy="278746"/>
          </a:xfrm>
        </p:spPr>
        <p:txBody>
          <a:bodyPr/>
          <a:lstStyle>
            <a:lvl1pPr>
              <a:defRPr>
                <a:solidFill>
                  <a:srgbClr val="0072BC"/>
                </a:solidFill>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2075688"/>
            <a:ext cx="7882966" cy="3781727"/>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28600" indent="-228600">
              <a:buFont typeface="+mj-lt"/>
              <a:buNone/>
              <a:defRPr lang="en-US" sz="800" dirty="0">
                <a:solidFill>
                  <a:schemeClr val="accent4"/>
                </a:solidFill>
              </a:defRPr>
            </a:lvl1pPr>
          </a:lstStyle>
          <a:p>
            <a:pPr marL="0" lvl="0" indent="0">
              <a:lnSpc>
                <a:spcPct val="100000"/>
              </a:lnSpc>
              <a:spcBef>
                <a:spcPts val="0"/>
              </a:spcBef>
              <a:spcAft>
                <a:spcPts val="353"/>
              </a:spcAft>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627038"/>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2075094"/>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2075094"/>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627041"/>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2075097"/>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2075097"/>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626471"/>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defRPr>
            </a:lvl1pPr>
          </a:lstStyle>
          <a:p>
            <a:pPr marL="0" lvl="0" indent="0">
              <a:lnSpc>
                <a:spcPct val="100000"/>
              </a:lnSpc>
              <a:spcBef>
                <a:spcPts val="0"/>
              </a:spcBef>
              <a:spcAft>
                <a:spcPts val="353"/>
              </a:spcAft>
              <a:buNone/>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rgbClr val="0072BC"/>
                </a:solidFill>
                <a:latin typeface="+mj-lt"/>
              </a:rPr>
              <a:t>Putnam Retail</a:t>
            </a:r>
            <a:r>
              <a:rPr lang="en-US" sz="1400" baseline="0" dirty="0">
                <a:solidFill>
                  <a:srgbClr val="0072BC"/>
                </a:solidFill>
                <a:latin typeface="+mj-lt"/>
              </a:rPr>
              <a:t> Management</a:t>
            </a:r>
          </a:p>
          <a:p>
            <a:pPr algn="l"/>
            <a:r>
              <a:rPr lang="en-US" sz="1400" baseline="0" dirty="0">
                <a:solidFill>
                  <a:srgbClr val="0072BC"/>
                </a:solidFill>
                <a:latin typeface="+mj-lt"/>
              </a:rPr>
              <a:t>putnam.com</a:t>
            </a:r>
            <a:endParaRPr lang="en-US" sz="1400" dirty="0">
              <a:solidFill>
                <a:srgbClr val="0072BC"/>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62647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205978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1057926" cy="3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endParaRPr lang="en-US" sz="706" dirty="0">
              <a:solidFill>
                <a:srgbClr val="000000"/>
              </a:solidFill>
              <a:latin typeface="Source Sans Pro Light" panose="020B0403030403020204" pitchFamily="34" charset="0"/>
              <a:cs typeface="Arial" panose="020B0604020202020204" pitchFamily="34" charset="0"/>
            </a:endParaRPr>
          </a:p>
          <a:p>
            <a:pPr algn="l" defTabSz="899320"/>
            <a:r>
              <a:rPr lang="en-US" sz="706" dirty="0">
                <a:solidFill>
                  <a:srgbClr val="000000"/>
                </a:solidFill>
                <a:latin typeface="Source Sans Pro Light" panose="020B0403030403020204" pitchFamily="34" charset="0"/>
                <a:cs typeface="Arial" panose="020B0604020202020204" pitchFamily="34" charset="0"/>
              </a:rPr>
              <a:t>PPT200</a:t>
            </a:r>
            <a:r>
              <a:rPr lang="en-US" sz="706" baseline="0" dirty="0">
                <a:solidFill>
                  <a:srgbClr val="000000"/>
                </a:solidFill>
                <a:latin typeface="Source Sans Pro Light" panose="020B0403030403020204" pitchFamily="34" charset="0"/>
                <a:cs typeface="Arial" panose="020B0604020202020204" pitchFamily="34" charset="0"/>
              </a:rPr>
              <a:t>  2626434</a:t>
            </a:r>
            <a:r>
              <a:rPr lang="en-US" sz="706" dirty="0">
                <a:solidFill>
                  <a:srgbClr val="000000"/>
                </a:solidFill>
                <a:latin typeface="Source Sans Pro Light" panose="020B0403030403020204" pitchFamily="34" charset="0"/>
                <a:cs typeface="Arial" panose="020B0604020202020204" pitchFamily="34" charset="0"/>
              </a:rPr>
              <a:t>  12/22 </a:t>
            </a: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Social Security:</a:t>
            </a:r>
            <a:r>
              <a:rPr lang="en-US" sz="1235" b="0" i="0" baseline="0" dirty="0">
                <a:latin typeface="Source Sans Pro" panose="020B0503030403020204" pitchFamily="34" charset="0"/>
                <a:ea typeface="Source Sans Pro Semibold" charset="0"/>
                <a:cs typeface="Source Sans Pro Semibold" charset="0"/>
              </a:rPr>
              <a:t> Five things you need to know</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
        <p:nvSpPr>
          <p:cNvPr id="10" name="Rectangle 4"/>
          <p:cNvSpPr>
            <a:spLocks noChangeArrowheads="1"/>
          </p:cNvSpPr>
          <p:nvPr userDrawn="1"/>
        </p:nvSpPr>
        <p:spPr bwMode="auto">
          <a:xfrm>
            <a:off x="8458199" y="6222387"/>
            <a:ext cx="458851" cy="192269"/>
          </a:xfrm>
          <a:prstGeom prst="rect">
            <a:avLst/>
          </a:prstGeom>
          <a:noFill/>
          <a:ln w="9525">
            <a:noFill/>
            <a:miter lim="800000"/>
            <a:headEnd/>
            <a:tailEnd/>
          </a:ln>
          <a:effectLst/>
        </p:spPr>
        <p:txBody>
          <a:bodyPr wrap="square" lIns="118872" tIns="40341" rIns="40327" bIns="40341">
            <a:spAutoFit/>
          </a:bodyPr>
          <a:lstStyle/>
          <a:p>
            <a:pPr algn="l" defTabSz="899320">
              <a:lnSpc>
                <a:spcPct val="90000"/>
              </a:lnSpc>
            </a:pPr>
            <a:fld id="{83CC7474-DF72-47AC-A062-3527B7E588CB}" type="slidenum">
              <a:rPr lang="en-US" sz="800" b="0" i="0">
                <a:solidFill>
                  <a:schemeClr val="tx1"/>
                </a:solidFill>
                <a:latin typeface="Source Sans Pro Light" charset="0"/>
                <a:ea typeface="Source Sans Pro Light" charset="0"/>
                <a:cs typeface="Source Sans Pro Light" charset="0"/>
              </a:rPr>
              <a:pPr algn="l" defTabSz="899320">
                <a:lnSpc>
                  <a:spcPct val="90000"/>
                </a:lnSpc>
              </a:pPr>
              <a:t>‹#›</a:t>
            </a:fld>
            <a:endParaRPr lang="en-US" sz="800" b="0" i="0" dirty="0">
              <a:solidFill>
                <a:schemeClr val="tx1"/>
              </a:solidFill>
              <a:latin typeface="Source Sans Pro Light" charset="0"/>
              <a:ea typeface="Source Sans Pro Light" charset="0"/>
              <a:cs typeface="Source Sans Pro Light" charset="0"/>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3800"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7513638" y="3270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itchFamily="34" charset="0"/>
                <a:ea typeface="ＭＳ Ｐゴシック" pitchFamily="34" charset="-128"/>
              </a:defRPr>
            </a:lvl1pPr>
            <a:lvl2pPr marL="742950" indent="-285750">
              <a:defRPr sz="800">
                <a:solidFill>
                  <a:schemeClr val="tx1"/>
                </a:solidFill>
                <a:latin typeface="Arial" pitchFamily="34" charset="0"/>
                <a:ea typeface="ＭＳ Ｐゴシック" pitchFamily="34" charset="-128"/>
              </a:defRPr>
            </a:lvl2pPr>
            <a:lvl3pPr marL="1143000" indent="-228600">
              <a:defRPr sz="800">
                <a:solidFill>
                  <a:schemeClr val="tx1"/>
                </a:solidFill>
                <a:latin typeface="Arial" pitchFamily="34" charset="0"/>
                <a:ea typeface="ＭＳ Ｐゴシック" pitchFamily="34" charset="-128"/>
              </a:defRPr>
            </a:lvl3pPr>
            <a:lvl4pPr marL="1600200" indent="-228600">
              <a:defRPr sz="800">
                <a:solidFill>
                  <a:schemeClr val="tx1"/>
                </a:solidFill>
                <a:latin typeface="Arial" pitchFamily="34" charset="0"/>
                <a:ea typeface="ＭＳ Ｐゴシック" pitchFamily="34" charset="-128"/>
              </a:defRPr>
            </a:lvl4pPr>
            <a:lvl5pPr marL="2057400" indent="-228600">
              <a:defRPr sz="8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9pPr>
          </a:lstStyle>
          <a:p>
            <a:endParaRPr lang="en-US" sz="1800" dirty="0">
              <a:solidFill>
                <a:srgbClr val="FF0000"/>
              </a:solidFill>
            </a:endParaRPr>
          </a:p>
        </p:txBody>
      </p:sp>
      <p:sp>
        <p:nvSpPr>
          <p:cNvPr id="8" name="Title 7"/>
          <p:cNvSpPr>
            <a:spLocks noGrp="1"/>
          </p:cNvSpPr>
          <p:nvPr>
            <p:ph type="ctrTitle"/>
          </p:nvPr>
        </p:nvSpPr>
        <p:spPr/>
        <p:txBody>
          <a:bodyPr/>
          <a:lstStyle/>
          <a:p>
            <a:r>
              <a:rPr lang="en-US" dirty="0"/>
              <a:t>Social Security:</a:t>
            </a:r>
            <a:br>
              <a:rPr lang="en-US" dirty="0"/>
            </a:br>
            <a:r>
              <a:rPr lang="en-US" dirty="0"/>
              <a:t>Five things you need to know</a:t>
            </a:r>
          </a:p>
        </p:txBody>
      </p:sp>
      <p:sp>
        <p:nvSpPr>
          <p:cNvPr id="13" name="Text Placeholder 12"/>
          <p:cNvSpPr>
            <a:spLocks noGrp="1"/>
          </p:cNvSpPr>
          <p:nvPr>
            <p:ph type="body" sz="quarter" idx="12"/>
          </p:nvPr>
        </p:nvSpPr>
        <p:spPr/>
        <p:txBody>
          <a:bodyPr/>
          <a:lstStyle/>
          <a:p>
            <a:r>
              <a:rPr lang="en-US" dirty="0"/>
              <a:t>Optimizing Social Security benefits.</a:t>
            </a:r>
          </a:p>
        </p:txBody>
      </p:sp>
      <p:sp>
        <p:nvSpPr>
          <p:cNvPr id="2" name="Rectangle 1">
            <a:extLst>
              <a:ext uri="{FF2B5EF4-FFF2-40B4-BE49-F238E27FC236}">
                <a16:creationId xmlns:a16="http://schemas.microsoft.com/office/drawing/2014/main" id="{1253352B-9D9F-AA40-8CDF-29F03E165675}"/>
              </a:ext>
            </a:extLst>
          </p:cNvPr>
          <p:cNvSpPr/>
          <p:nvPr/>
        </p:nvSpPr>
        <p:spPr bwMode="auto">
          <a:xfrm>
            <a:off x="4626429" y="0"/>
            <a:ext cx="1937657" cy="11538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293503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Five things you need to know </a:t>
            </a:r>
            <a:br>
              <a:rPr lang="en-US" dirty="0"/>
            </a:br>
            <a:r>
              <a:rPr lang="en-US" dirty="0"/>
              <a:t>about Social Security</a:t>
            </a:r>
          </a:p>
        </p:txBody>
      </p:sp>
    </p:spTree>
    <p:extLst>
      <p:ext uri="{BB962C8B-B14F-4D97-AF65-F5344CB8AC3E}">
        <p14:creationId xmlns:p14="http://schemas.microsoft.com/office/powerpoint/2010/main" val="147855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5234" y="1625834"/>
            <a:ext cx="7882966" cy="278746"/>
          </a:xfrm>
        </p:spPr>
        <p:txBody>
          <a:bodyPr/>
          <a:lstStyle/>
          <a:p>
            <a:pPr marL="460375" indent="-460375"/>
            <a:r>
              <a:rPr lang="en-US" dirty="0"/>
              <a:t>1.	It might pay to delay</a:t>
            </a:r>
          </a:p>
        </p:txBody>
      </p:sp>
      <p:sp>
        <p:nvSpPr>
          <p:cNvPr id="8" name="Content Placeholder 7"/>
          <p:cNvSpPr>
            <a:spLocks noGrp="1"/>
          </p:cNvSpPr>
          <p:nvPr>
            <p:ph idx="1"/>
          </p:nvPr>
        </p:nvSpPr>
        <p:spPr>
          <a:xfrm>
            <a:off x="2776092" y="2095500"/>
            <a:ext cx="5682108" cy="2545847"/>
          </a:xfrm>
        </p:spPr>
        <p:txBody>
          <a:bodyPr/>
          <a:lstStyle/>
          <a:p>
            <a:r>
              <a:rPr lang="en-US" sz="2000" dirty="0"/>
              <a:t>The reality — many retirees claim benefits too early</a:t>
            </a:r>
          </a:p>
          <a:p>
            <a:pPr lvl="1"/>
            <a:r>
              <a:rPr lang="en-US" sz="1800" dirty="0"/>
              <a:t>People often underestimate life expectancy</a:t>
            </a:r>
          </a:p>
          <a:p>
            <a:pPr lvl="1"/>
            <a:r>
              <a:rPr lang="en-US" sz="1800" dirty="0"/>
              <a:t>Benefit level is significantly lower</a:t>
            </a:r>
          </a:p>
          <a:p>
            <a:pPr lvl="1"/>
            <a:r>
              <a:rPr lang="en-US" sz="1800" dirty="0"/>
              <a:t>Earnings test may apply if still working</a:t>
            </a:r>
            <a:r>
              <a:rPr lang="en-US" sz="1800" baseline="30000" dirty="0"/>
              <a:t>†</a:t>
            </a:r>
          </a:p>
          <a:p>
            <a:pPr lvl="1"/>
            <a:r>
              <a:rPr lang="en-US" sz="1800" dirty="0"/>
              <a:t>May be more likely to have benefits taxed</a:t>
            </a:r>
          </a:p>
          <a:p>
            <a:pPr lvl="1"/>
            <a:r>
              <a:rPr lang="en-US" sz="1800" dirty="0"/>
              <a:t>In most cases, you can’</a:t>
            </a:r>
            <a:r>
              <a:rPr lang="en-US" altLang="ja-JP" sz="1800" dirty="0"/>
              <a:t>t change your mind after benefits begin</a:t>
            </a:r>
          </a:p>
          <a:p>
            <a:r>
              <a:rPr lang="en-US" sz="2000" dirty="0"/>
              <a:t>You receive an 8% “</a:t>
            </a:r>
            <a:r>
              <a:rPr lang="en-US" altLang="ja-JP" sz="2000" dirty="0"/>
              <a:t>raise” for every year you delay taking benefits</a:t>
            </a:r>
            <a:endParaRPr lang="en-US" sz="2000" dirty="0"/>
          </a:p>
        </p:txBody>
      </p:sp>
      <p:sp>
        <p:nvSpPr>
          <p:cNvPr id="12" name="Text Placeholder 11"/>
          <p:cNvSpPr>
            <a:spLocks noGrp="1"/>
          </p:cNvSpPr>
          <p:nvPr>
            <p:ph type="body" sz="quarter" idx="10"/>
          </p:nvPr>
        </p:nvSpPr>
        <p:spPr>
          <a:xfrm>
            <a:off x="469981" y="5910738"/>
            <a:ext cx="7882966" cy="198904"/>
          </a:xfrm>
        </p:spPr>
        <p:txBody>
          <a:bodyPr/>
          <a:lstStyle/>
          <a:p>
            <a:pPr marL="111125" indent="-52388"/>
            <a:r>
              <a:rPr lang="en-US" dirty="0">
                <a:solidFill>
                  <a:srgbClr val="000000"/>
                </a:solidFill>
              </a:rPr>
              <a:t>*	Source: Social Security Administration, 2022.</a:t>
            </a:r>
          </a:p>
          <a:p>
            <a:pPr marL="111125" indent="-52388"/>
            <a:r>
              <a:rPr lang="en-US" dirty="0">
                <a:solidFill>
                  <a:srgbClr val="000000"/>
                </a:solidFill>
              </a:rPr>
              <a:t>†	For 2023, if you are under the full retirement age, $1 in benefits is withheld for every $2 of earnings in excess of $21,240. </a:t>
            </a:r>
          </a:p>
        </p:txBody>
      </p:sp>
      <p:sp>
        <p:nvSpPr>
          <p:cNvPr id="15" name="Text Box 11"/>
          <p:cNvSpPr txBox="1">
            <a:spLocks noChangeArrowheads="1"/>
          </p:cNvSpPr>
          <p:nvPr/>
        </p:nvSpPr>
        <p:spPr bwMode="auto">
          <a:xfrm>
            <a:off x="5791200" y="2687722"/>
            <a:ext cx="2308859" cy="46166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800">
                <a:solidFill>
                  <a:schemeClr val="tx1"/>
                </a:solidFill>
                <a:latin typeface="Arial" charset="0"/>
                <a:ea typeface="ＭＳ Ｐゴシック" charset="0"/>
                <a:cs typeface="ＭＳ Ｐゴシック" charset="0"/>
              </a:defRPr>
            </a:lvl1pPr>
            <a:lvl2pPr marL="742950" indent="-285750">
              <a:defRPr sz="800">
                <a:solidFill>
                  <a:schemeClr val="tx1"/>
                </a:solidFill>
                <a:latin typeface="Arial" charset="0"/>
                <a:ea typeface="ＭＳ Ｐゴシック" charset="0"/>
              </a:defRPr>
            </a:lvl2pPr>
            <a:lvl3pPr marL="1143000" indent="-228600">
              <a:defRPr sz="800">
                <a:solidFill>
                  <a:schemeClr val="tx1"/>
                </a:solidFill>
                <a:latin typeface="Arial" charset="0"/>
                <a:ea typeface="ＭＳ Ｐゴシック" charset="0"/>
              </a:defRPr>
            </a:lvl3pPr>
            <a:lvl4pPr marL="1600200" indent="-228600">
              <a:defRPr sz="800">
                <a:solidFill>
                  <a:schemeClr val="tx1"/>
                </a:solidFill>
                <a:latin typeface="Arial" charset="0"/>
                <a:ea typeface="ＭＳ Ｐゴシック" charset="0"/>
              </a:defRPr>
            </a:lvl4pPr>
            <a:lvl5pPr marL="2057400" indent="-228600">
              <a:defRPr sz="800">
                <a:solidFill>
                  <a:schemeClr val="tx1"/>
                </a:solidFill>
                <a:latin typeface="Arial" charset="0"/>
                <a:ea typeface="ＭＳ Ｐゴシック" charset="0"/>
              </a:defRPr>
            </a:lvl5pPr>
            <a:lvl6pPr marL="2514600" indent="-228600" eaLnBrk="0" fontAlgn="base" hangingPunct="0">
              <a:spcBef>
                <a:spcPct val="50000"/>
              </a:spcBef>
              <a:spcAft>
                <a:spcPct val="0"/>
              </a:spcAft>
              <a:defRPr sz="800">
                <a:solidFill>
                  <a:schemeClr val="tx1"/>
                </a:solidFill>
                <a:latin typeface="Arial" charset="0"/>
                <a:ea typeface="ＭＳ Ｐゴシック" charset="0"/>
              </a:defRPr>
            </a:lvl6pPr>
            <a:lvl7pPr marL="2971800" indent="-228600" eaLnBrk="0" fontAlgn="base" hangingPunct="0">
              <a:spcBef>
                <a:spcPct val="50000"/>
              </a:spcBef>
              <a:spcAft>
                <a:spcPct val="0"/>
              </a:spcAft>
              <a:defRPr sz="800">
                <a:solidFill>
                  <a:schemeClr val="tx1"/>
                </a:solidFill>
                <a:latin typeface="Arial" charset="0"/>
                <a:ea typeface="ＭＳ Ｐゴシック" charset="0"/>
              </a:defRPr>
            </a:lvl7pPr>
            <a:lvl8pPr marL="3429000" indent="-228600" eaLnBrk="0" fontAlgn="base" hangingPunct="0">
              <a:spcBef>
                <a:spcPct val="50000"/>
              </a:spcBef>
              <a:spcAft>
                <a:spcPct val="0"/>
              </a:spcAft>
              <a:defRPr sz="800">
                <a:solidFill>
                  <a:schemeClr val="tx1"/>
                </a:solidFill>
                <a:latin typeface="Arial" charset="0"/>
                <a:ea typeface="ＭＳ Ｐゴシック" charset="0"/>
              </a:defRPr>
            </a:lvl8pPr>
            <a:lvl9pPr marL="3886200" indent="-228600" eaLnBrk="0" fontAlgn="base" hangingPunct="0">
              <a:spcBef>
                <a:spcPct val="50000"/>
              </a:spcBef>
              <a:spcAft>
                <a:spcPct val="0"/>
              </a:spcAft>
              <a:defRPr sz="800">
                <a:solidFill>
                  <a:schemeClr val="tx1"/>
                </a:solidFill>
                <a:latin typeface="Arial" charset="0"/>
                <a:ea typeface="ＭＳ Ｐゴシック" charset="0"/>
              </a:defRPr>
            </a:lvl9pPr>
          </a:lstStyle>
          <a:p>
            <a:pPr algn="ctr">
              <a:defRPr/>
            </a:pPr>
            <a:r>
              <a:rPr lang="en-US" sz="2400" dirty="0">
                <a:solidFill>
                  <a:srgbClr val="FFFFFF"/>
                </a:solidFill>
                <a:latin typeface="+mj-lt"/>
              </a:rPr>
              <a:t>35%</a:t>
            </a:r>
          </a:p>
        </p:txBody>
      </p:sp>
      <p:graphicFrame>
        <p:nvGraphicFramePr>
          <p:cNvPr id="10" name="Content Placeholder 18"/>
          <p:cNvGraphicFramePr>
            <a:graphicFrameLocks/>
          </p:cNvGraphicFramePr>
          <p:nvPr>
            <p:extLst>
              <p:ext uri="{D42A27DB-BD31-4B8C-83A1-F6EECF244321}">
                <p14:modId xmlns:p14="http://schemas.microsoft.com/office/powerpoint/2010/main" val="1427674499"/>
              </p:ext>
            </p:extLst>
          </p:nvPr>
        </p:nvGraphicFramePr>
        <p:xfrm>
          <a:off x="575234" y="2095500"/>
          <a:ext cx="1962110" cy="2468880"/>
        </p:xfrm>
        <a:graphic>
          <a:graphicData uri="http://schemas.openxmlformats.org/drawingml/2006/table">
            <a:tbl>
              <a:tblPr firstRow="1" bandRow="1">
                <a:tableStyleId>{5C22544A-7EE6-4342-B048-85BDC9FD1C3A}</a:tableStyleId>
              </a:tblPr>
              <a:tblGrid>
                <a:gridCol w="1962110">
                  <a:extLst>
                    <a:ext uri="{9D8B030D-6E8A-4147-A177-3AD203B41FA5}">
                      <a16:colId xmlns:a16="http://schemas.microsoft.com/office/drawing/2014/main" val="20000"/>
                    </a:ext>
                  </a:extLst>
                </a:gridCol>
              </a:tblGrid>
              <a:tr h="2321978">
                <a:tc>
                  <a:txBody>
                    <a:bodyPr/>
                    <a:lstStyle/>
                    <a:p>
                      <a:pPr>
                        <a:spcBef>
                          <a:spcPts val="1200"/>
                        </a:spcBef>
                      </a:pPr>
                      <a:r>
                        <a:rPr lang="en-US" sz="1800" b="0" i="1" dirty="0">
                          <a:solidFill>
                            <a:srgbClr val="0071BD"/>
                          </a:solidFill>
                          <a:latin typeface="+mj-lt"/>
                        </a:rPr>
                        <a:t>Roughly </a:t>
                      </a:r>
                      <a:r>
                        <a:rPr lang="en-US" sz="1800" b="0" i="1" dirty="0">
                          <a:solidFill>
                            <a:srgbClr val="0070C0"/>
                          </a:solidFill>
                          <a:latin typeface="+mj-lt"/>
                        </a:rPr>
                        <a:t>57</a:t>
                      </a:r>
                      <a:r>
                        <a:rPr lang="en-US" sz="1800" b="0" i="1" dirty="0">
                          <a:solidFill>
                            <a:srgbClr val="0071BD"/>
                          </a:solidFill>
                          <a:latin typeface="+mj-lt"/>
                        </a:rPr>
                        <a:t>% elect before reaching full retirement age, including </a:t>
                      </a:r>
                      <a:r>
                        <a:rPr lang="en-US" sz="1800" b="0" i="1" dirty="0">
                          <a:solidFill>
                            <a:srgbClr val="0070C0"/>
                          </a:solidFill>
                          <a:latin typeface="+mj-lt"/>
                        </a:rPr>
                        <a:t>30</a:t>
                      </a:r>
                      <a:r>
                        <a:rPr lang="en-US" sz="1800" b="0" i="1" dirty="0">
                          <a:solidFill>
                            <a:srgbClr val="0071BD"/>
                          </a:solidFill>
                          <a:latin typeface="+mj-lt"/>
                        </a:rPr>
                        <a:t>% who claim </a:t>
                      </a:r>
                      <a:br>
                        <a:rPr lang="en-US" sz="1800" b="0" i="1" dirty="0">
                          <a:solidFill>
                            <a:srgbClr val="0071BD"/>
                          </a:solidFill>
                          <a:latin typeface="+mj-lt"/>
                        </a:rPr>
                      </a:br>
                      <a:r>
                        <a:rPr lang="en-US" sz="1800" b="0" i="1" dirty="0">
                          <a:solidFill>
                            <a:srgbClr val="0071BD"/>
                          </a:solidFill>
                          <a:latin typeface="+mj-lt"/>
                        </a:rPr>
                        <a:t>at age 62*</a:t>
                      </a:r>
                    </a:p>
                  </a:txBody>
                  <a:tcPr marL="274320" marR="274320" marT="274320" marB="2743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441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DEAD-99A7-4047-943E-C305D994FDB4}"/>
              </a:ext>
            </a:extLst>
          </p:cNvPr>
          <p:cNvSpPr>
            <a:spLocks noGrp="1"/>
          </p:cNvSpPr>
          <p:nvPr>
            <p:ph type="title"/>
          </p:nvPr>
        </p:nvSpPr>
        <p:spPr>
          <a:xfrm>
            <a:off x="507500" y="812800"/>
            <a:ext cx="7882966" cy="651513"/>
          </a:xfrm>
        </p:spPr>
        <p:txBody>
          <a:bodyPr/>
          <a:lstStyle/>
          <a:p>
            <a:r>
              <a:rPr lang="en-US" dirty="0"/>
              <a:t>When do retirees claim Social Security?</a:t>
            </a:r>
          </a:p>
        </p:txBody>
      </p:sp>
      <p:graphicFrame>
        <p:nvGraphicFramePr>
          <p:cNvPr id="5" name="Content Placeholder 4">
            <a:extLst>
              <a:ext uri="{FF2B5EF4-FFF2-40B4-BE49-F238E27FC236}">
                <a16:creationId xmlns:a16="http://schemas.microsoft.com/office/drawing/2014/main" id="{7210B701-860C-664E-9C0C-1266CE9400CF}"/>
              </a:ext>
            </a:extLst>
          </p:cNvPr>
          <p:cNvGraphicFramePr>
            <a:graphicFrameLocks noGrp="1"/>
          </p:cNvGraphicFramePr>
          <p:nvPr>
            <p:ph idx="1"/>
            <p:extLst>
              <p:ext uri="{D42A27DB-BD31-4B8C-83A1-F6EECF244321}">
                <p14:modId xmlns:p14="http://schemas.microsoft.com/office/powerpoint/2010/main" val="1347202536"/>
              </p:ext>
            </p:extLst>
          </p:nvPr>
        </p:nvGraphicFramePr>
        <p:xfrm>
          <a:off x="574675" y="1602317"/>
          <a:ext cx="7790391" cy="3798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A1A0F1FC-01DE-304F-B89C-EF93E08C0863}"/>
              </a:ext>
            </a:extLst>
          </p:cNvPr>
          <p:cNvSpPr>
            <a:spLocks noGrp="1"/>
          </p:cNvSpPr>
          <p:nvPr>
            <p:ph type="body" sz="quarter" idx="10"/>
          </p:nvPr>
        </p:nvSpPr>
        <p:spPr/>
        <p:txBody>
          <a:bodyPr/>
          <a:lstStyle/>
          <a:p>
            <a:r>
              <a:rPr lang="en-US" dirty="0"/>
              <a:t>Social Security Administration,</a:t>
            </a:r>
            <a:r>
              <a:rPr lang="en-US" dirty="0">
                <a:solidFill>
                  <a:srgbClr val="000000"/>
                </a:solidFill>
              </a:rPr>
              <a:t> 2022.</a:t>
            </a:r>
            <a:r>
              <a:rPr lang="en-US" dirty="0"/>
              <a:t> Excludes those claiming disability. </a:t>
            </a:r>
          </a:p>
        </p:txBody>
      </p:sp>
      <p:cxnSp>
        <p:nvCxnSpPr>
          <p:cNvPr id="9" name="Straight Connector 8">
            <a:extLst>
              <a:ext uri="{FF2B5EF4-FFF2-40B4-BE49-F238E27FC236}">
                <a16:creationId xmlns:a16="http://schemas.microsoft.com/office/drawing/2014/main" id="{6329EFFF-70CC-4681-8B5A-C4872972CE8D}"/>
              </a:ext>
            </a:extLst>
          </p:cNvPr>
          <p:cNvCxnSpPr>
            <a:cxnSpLocks/>
          </p:cNvCxnSpPr>
          <p:nvPr/>
        </p:nvCxnSpPr>
        <p:spPr bwMode="auto">
          <a:xfrm>
            <a:off x="1082180" y="5503277"/>
            <a:ext cx="6769915" cy="0"/>
          </a:xfrm>
          <a:prstGeom prst="line">
            <a:avLst/>
          </a:prstGeom>
          <a:solidFill>
            <a:schemeClr val="accent1"/>
          </a:solidFill>
          <a:ln w="9525" cap="flat" cmpd="sng" algn="ctr">
            <a:solidFill>
              <a:schemeClr val="tx1">
                <a:lumMod val="25000"/>
                <a:lumOff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extLst>
              <a:ext uri="{FF2B5EF4-FFF2-40B4-BE49-F238E27FC236}">
                <a16:creationId xmlns:a16="http://schemas.microsoft.com/office/drawing/2014/main" id="{F5582817-4419-4942-9E99-40DC8A75C0C2}"/>
              </a:ext>
            </a:extLst>
          </p:cNvPr>
          <p:cNvSpPr txBox="1"/>
          <p:nvPr/>
        </p:nvSpPr>
        <p:spPr>
          <a:xfrm>
            <a:off x="4212099" y="5334000"/>
            <a:ext cx="510076" cy="338554"/>
          </a:xfrm>
          <a:prstGeom prst="rect">
            <a:avLst/>
          </a:prstGeom>
          <a:solidFill>
            <a:srgbClr val="FFFFFF"/>
          </a:solidFill>
        </p:spPr>
        <p:txBody>
          <a:bodyPr wrap="none" rtlCol="0">
            <a:spAutoFit/>
          </a:bodyPr>
          <a:lstStyle/>
          <a:p>
            <a:pPr algn="l"/>
            <a:r>
              <a:rPr lang="en-US" sz="1600" dirty="0">
                <a:latin typeface="Source Sans Pro Semibold" panose="020B0603030403020204" pitchFamily="34" charset="0"/>
              </a:rPr>
              <a:t>Age</a:t>
            </a:r>
          </a:p>
        </p:txBody>
      </p:sp>
    </p:spTree>
    <p:extLst>
      <p:ext uri="{BB962C8B-B14F-4D97-AF65-F5344CB8AC3E}">
        <p14:creationId xmlns:p14="http://schemas.microsoft.com/office/powerpoint/2010/main" val="122560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8" name="Rectangle 12"/>
          <p:cNvSpPr>
            <a:spLocks noGrp="1" noChangeArrowheads="1"/>
          </p:cNvSpPr>
          <p:nvPr>
            <p:ph type="title"/>
          </p:nvPr>
        </p:nvSpPr>
        <p:spPr/>
        <p:txBody>
          <a:bodyPr/>
          <a:lstStyle/>
          <a:p>
            <a:r>
              <a:rPr lang="en-US" dirty="0"/>
              <a:t>Monthly benefits increase as you delay Social Security</a:t>
            </a:r>
          </a:p>
        </p:txBody>
      </p:sp>
      <p:sp>
        <p:nvSpPr>
          <p:cNvPr id="7" name="Text Placeholder 6"/>
          <p:cNvSpPr>
            <a:spLocks noGrp="1"/>
          </p:cNvSpPr>
          <p:nvPr>
            <p:ph type="body" sz="quarter" idx="10"/>
          </p:nvPr>
        </p:nvSpPr>
        <p:spPr/>
        <p:txBody>
          <a:bodyPr/>
          <a:lstStyle/>
          <a:p>
            <a:pPr marL="0" indent="0">
              <a:buNone/>
            </a:pPr>
            <a:r>
              <a:rPr lang="en-US" dirty="0"/>
              <a:t>Source: Social Security Quick Calculator benefit estimate based on an individual age 62 with $75,000 in current earnings. Does not include increases in benefit levels due to regular cost of living adjustments.</a:t>
            </a:r>
          </a:p>
        </p:txBody>
      </p:sp>
      <p:graphicFrame>
        <p:nvGraphicFramePr>
          <p:cNvPr id="9" name="Object 6"/>
          <p:cNvGraphicFramePr>
            <a:graphicFrameLocks/>
          </p:cNvGraphicFramePr>
          <p:nvPr>
            <p:extLst>
              <p:ext uri="{D42A27DB-BD31-4B8C-83A1-F6EECF244321}">
                <p14:modId xmlns:p14="http://schemas.microsoft.com/office/powerpoint/2010/main" val="1583538439"/>
              </p:ext>
            </p:extLst>
          </p:nvPr>
        </p:nvGraphicFramePr>
        <p:xfrm>
          <a:off x="721084" y="2095500"/>
          <a:ext cx="7737115" cy="316330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a:spLocks noChangeArrowheads="1"/>
          </p:cNvSpPr>
          <p:nvPr/>
        </p:nvSpPr>
        <p:spPr bwMode="auto">
          <a:xfrm>
            <a:off x="1357746" y="3093602"/>
            <a:ext cx="1496290"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a:solidFill>
                  <a:srgbClr val="000000"/>
                </a:solidFill>
                <a:latin typeface="+mn-lt"/>
                <a:ea typeface="ＭＳ Ｐゴシック" charset="0"/>
                <a:cs typeface="ＭＳ Ｐゴシック" charset="0"/>
              </a:rPr>
              <a:t>$1,311</a:t>
            </a:r>
          </a:p>
        </p:txBody>
      </p:sp>
      <p:sp>
        <p:nvSpPr>
          <p:cNvPr id="11" name="Rectangle 9"/>
          <p:cNvSpPr>
            <a:spLocks noChangeArrowheads="1"/>
          </p:cNvSpPr>
          <p:nvPr/>
        </p:nvSpPr>
        <p:spPr bwMode="auto">
          <a:xfrm>
            <a:off x="3827837" y="2618992"/>
            <a:ext cx="1506163"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a:solidFill>
                  <a:srgbClr val="000000"/>
                </a:solidFill>
                <a:latin typeface="+mn-lt"/>
                <a:ea typeface="ＭＳ Ｐゴシック" charset="0"/>
                <a:cs typeface="ＭＳ Ｐゴシック" charset="0"/>
              </a:rPr>
              <a:t>$1,987</a:t>
            </a:r>
          </a:p>
        </p:txBody>
      </p:sp>
      <p:sp>
        <p:nvSpPr>
          <p:cNvPr id="12" name="Rectangle 9"/>
          <p:cNvSpPr>
            <a:spLocks noChangeArrowheads="1"/>
          </p:cNvSpPr>
          <p:nvPr/>
        </p:nvSpPr>
        <p:spPr bwMode="auto">
          <a:xfrm>
            <a:off x="6331527" y="2095500"/>
            <a:ext cx="1489364" cy="4001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a:solidFill>
                  <a:srgbClr val="000000"/>
                </a:solidFill>
                <a:latin typeface="+mn-lt"/>
                <a:ea typeface="ＭＳ Ｐゴシック" charset="0"/>
                <a:cs typeface="ＭＳ Ｐゴシック" charset="0"/>
              </a:rPr>
              <a:t>$2,573</a:t>
            </a:r>
          </a:p>
        </p:txBody>
      </p:sp>
    </p:spTree>
    <p:extLst>
      <p:ext uri="{BB962C8B-B14F-4D97-AF65-F5344CB8AC3E}">
        <p14:creationId xmlns:p14="http://schemas.microsoft.com/office/powerpoint/2010/main" val="355292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4" y="1516974"/>
            <a:ext cx="7882966" cy="278746"/>
          </a:xfrm>
        </p:spPr>
        <p:txBody>
          <a:bodyPr/>
          <a:lstStyle/>
          <a:p>
            <a:pPr marL="460375" indent="-460375"/>
            <a:r>
              <a:rPr lang="en-US" dirty="0"/>
              <a:t>2.	Plan for your surviving spouse </a:t>
            </a:r>
          </a:p>
        </p:txBody>
      </p:sp>
      <p:sp>
        <p:nvSpPr>
          <p:cNvPr id="5" name="Content Placeholder 4"/>
          <p:cNvSpPr>
            <a:spLocks noGrp="1"/>
          </p:cNvSpPr>
          <p:nvPr>
            <p:ph idx="1"/>
          </p:nvPr>
        </p:nvSpPr>
        <p:spPr>
          <a:xfrm>
            <a:off x="575234" y="1989048"/>
            <a:ext cx="7882966" cy="3798974"/>
          </a:xfrm>
        </p:spPr>
        <p:txBody>
          <a:bodyPr/>
          <a:lstStyle/>
          <a:p>
            <a:r>
              <a:rPr lang="en-US" dirty="0">
                <a:solidFill>
                  <a:srgbClr val="000000"/>
                </a:solidFill>
              </a:rPr>
              <a:t>Historically, higher-earning spouses have taken Social Security early, exposing the surviving spouse to longevity risk</a:t>
            </a:r>
          </a:p>
          <a:p>
            <a:r>
              <a:rPr lang="en-US" dirty="0">
                <a:solidFill>
                  <a:srgbClr val="000000"/>
                </a:solidFill>
              </a:rPr>
              <a:t>Think in terms of joint life expectancy</a:t>
            </a:r>
          </a:p>
          <a:p>
            <a:pPr lvl="1"/>
            <a:r>
              <a:rPr lang="en-US" dirty="0">
                <a:solidFill>
                  <a:srgbClr val="000000"/>
                </a:solidFill>
              </a:rPr>
              <a:t>If possible, maximize highest earner’</a:t>
            </a:r>
            <a:r>
              <a:rPr lang="en-US" altLang="ja-JP" dirty="0">
                <a:solidFill>
                  <a:srgbClr val="000000"/>
                </a:solidFill>
              </a:rPr>
              <a:t>s benefit to provide higher lifetime benefit for surviving spouse</a:t>
            </a:r>
          </a:p>
          <a:p>
            <a:r>
              <a:rPr lang="en-US" altLang="ja-JP" dirty="0">
                <a:solidFill>
                  <a:srgbClr val="000000"/>
                </a:solidFill>
              </a:rPr>
              <a:t>Does it make sense for the lower-earning spouse to claim early and the higher-earner to delay past FRA?</a:t>
            </a:r>
          </a:p>
          <a:p>
            <a:pPr lvl="1"/>
            <a:r>
              <a:rPr lang="en-US" altLang="ja-JP" dirty="0">
                <a:solidFill>
                  <a:srgbClr val="000000"/>
                </a:solidFill>
              </a:rPr>
              <a:t>Allows for current cash flow while maximizing the survivor benefit</a:t>
            </a:r>
          </a:p>
          <a:p>
            <a:endParaRPr lang="en-US" dirty="0">
              <a:solidFill>
                <a:srgbClr val="000000"/>
              </a:solidFill>
            </a:endParaRPr>
          </a:p>
        </p:txBody>
      </p:sp>
      <p:sp>
        <p:nvSpPr>
          <p:cNvPr id="7" name="Text Placeholder 6"/>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0668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changes to Social Security</a:t>
            </a:r>
          </a:p>
        </p:txBody>
      </p:sp>
      <p:sp>
        <p:nvSpPr>
          <p:cNvPr id="3" name="Content Placeholder 2"/>
          <p:cNvSpPr>
            <a:spLocks noGrp="1"/>
          </p:cNvSpPr>
          <p:nvPr>
            <p:ph idx="1"/>
          </p:nvPr>
        </p:nvSpPr>
        <p:spPr>
          <a:xfrm>
            <a:off x="575234" y="1924834"/>
            <a:ext cx="7882966" cy="917522"/>
          </a:xfrm>
        </p:spPr>
        <p:txBody>
          <a:bodyPr/>
          <a:lstStyle/>
          <a:p>
            <a:pPr marL="0" indent="0">
              <a:buNone/>
            </a:pPr>
            <a:r>
              <a:rPr lang="en-US" dirty="0">
                <a:solidFill>
                  <a:srgbClr val="000000"/>
                </a:solidFill>
                <a:latin typeface="+mn-lt"/>
              </a:rPr>
              <a:t>The Bipartisan Budget Act of 2015 phased out two claiming strategies for married couples</a:t>
            </a:r>
          </a:p>
        </p:txBody>
      </p:sp>
      <p:graphicFrame>
        <p:nvGraphicFramePr>
          <p:cNvPr id="11" name="Table 10"/>
          <p:cNvGraphicFramePr>
            <a:graphicFrameLocks noGrp="1"/>
          </p:cNvGraphicFramePr>
          <p:nvPr>
            <p:extLst>
              <p:ext uri="{D42A27DB-BD31-4B8C-83A1-F6EECF244321}">
                <p14:modId xmlns:p14="http://schemas.microsoft.com/office/powerpoint/2010/main" val="10014508"/>
              </p:ext>
            </p:extLst>
          </p:nvPr>
        </p:nvGraphicFramePr>
        <p:xfrm>
          <a:off x="1116280" y="3287223"/>
          <a:ext cx="7000710" cy="2179320"/>
        </p:xfrm>
        <a:graphic>
          <a:graphicData uri="http://schemas.openxmlformats.org/drawingml/2006/table">
            <a:tbl>
              <a:tblPr/>
              <a:tblGrid>
                <a:gridCol w="1757548">
                  <a:extLst>
                    <a:ext uri="{9D8B030D-6E8A-4147-A177-3AD203B41FA5}">
                      <a16:colId xmlns:a16="http://schemas.microsoft.com/office/drawing/2014/main" val="20000"/>
                    </a:ext>
                  </a:extLst>
                </a:gridCol>
                <a:gridCol w="5243162">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72BC"/>
                          </a:solidFill>
                          <a:effectLst/>
                          <a:latin typeface="+mj-lt"/>
                          <a:ea typeface="ＭＳ Ｐゴシック" pitchFamily="34" charset="-128"/>
                        </a:rPr>
                        <a:t>File and suspend</a:t>
                      </a:r>
                    </a:p>
                  </a:txBody>
                  <a:tcPr marL="91443" marR="91443" marT="182880" marB="1828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pitchFamily="34" charset="-128"/>
                        </a:rPr>
                        <a:t>Must have reached </a:t>
                      </a:r>
                      <a:r>
                        <a:rPr kumimoji="0" lang="en-US" sz="2000" b="0" i="0" u="none" strike="noStrike" cap="none" normalizeH="0" baseline="0" dirty="0">
                          <a:ln>
                            <a:noFill/>
                          </a:ln>
                          <a:solidFill>
                            <a:schemeClr val="accent1"/>
                          </a:solidFill>
                          <a:effectLst/>
                          <a:latin typeface="+mj-lt"/>
                          <a:ea typeface="ＭＳ Ｐゴシック" pitchFamily="34" charset="-128"/>
                        </a:rPr>
                        <a:t>full retirement age (66) </a:t>
                      </a:r>
                      <a:br>
                        <a:rPr kumimoji="0" lang="en-US" sz="2000" b="0" i="0" u="none" strike="noStrike" cap="none" normalizeH="0" baseline="0" dirty="0">
                          <a:ln>
                            <a:noFill/>
                          </a:ln>
                          <a:solidFill>
                            <a:schemeClr val="accent1"/>
                          </a:solidFill>
                          <a:effectLst/>
                          <a:latin typeface="+mj-lt"/>
                          <a:ea typeface="ＭＳ Ｐゴシック" pitchFamily="34" charset="-128"/>
                        </a:rPr>
                      </a:br>
                      <a:r>
                        <a:rPr kumimoji="0" lang="en-US" sz="2000" b="0" i="0" u="none" strike="noStrike" cap="none" normalizeH="0" baseline="0" dirty="0">
                          <a:ln>
                            <a:noFill/>
                          </a:ln>
                          <a:solidFill>
                            <a:schemeClr val="accent1"/>
                          </a:solidFill>
                          <a:effectLst/>
                          <a:latin typeface="+mj-lt"/>
                          <a:ea typeface="ＭＳ Ｐゴシック" pitchFamily="34" charset="-128"/>
                        </a:rPr>
                        <a:t>by April 30, 2016</a:t>
                      </a:r>
                      <a:r>
                        <a:rPr kumimoji="0" lang="en-US" sz="2000" b="0" i="0" u="none" strike="noStrike" cap="none" normalizeH="0" baseline="0" dirty="0">
                          <a:ln>
                            <a:noFill/>
                          </a:ln>
                          <a:solidFill>
                            <a:srgbClr val="000000"/>
                          </a:solidFill>
                          <a:effectLst/>
                          <a:latin typeface="+mn-lt"/>
                          <a:ea typeface="ＭＳ Ｐゴシック" pitchFamily="34" charset="-128"/>
                        </a:rPr>
                        <a:t>, and filed and suspended</a:t>
                      </a:r>
                    </a:p>
                  </a:txBody>
                  <a:tcPr marL="91443" marR="91443" marT="182880" marB="1828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72BC"/>
                          </a:solidFill>
                          <a:effectLst/>
                          <a:latin typeface="+mj-lt"/>
                          <a:ea typeface="ＭＳ Ｐゴシック" pitchFamily="34" charset="-128"/>
                        </a:rPr>
                        <a:t>Restricted application</a:t>
                      </a:r>
                    </a:p>
                  </a:txBody>
                  <a:tcPr marL="91443" marR="91443" marT="182880" marB="1828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pitchFamily="34" charset="-128"/>
                        </a:rPr>
                        <a:t>Those who reach </a:t>
                      </a:r>
                      <a:r>
                        <a:rPr kumimoji="0" lang="en-US" sz="2000" b="0" i="0" u="none" strike="noStrike" cap="none" normalizeH="0" baseline="0" dirty="0">
                          <a:ln>
                            <a:noFill/>
                          </a:ln>
                          <a:solidFill>
                            <a:schemeClr val="accent1"/>
                          </a:solidFill>
                          <a:effectLst/>
                          <a:latin typeface="+mj-lt"/>
                          <a:ea typeface="ＭＳ Ｐゴシック" pitchFamily="34" charset="-128"/>
                        </a:rPr>
                        <a:t>age 62 in 2015 </a:t>
                      </a:r>
                      <a:r>
                        <a:rPr kumimoji="0" lang="en-US" sz="2000" b="0" i="0" u="none" strike="noStrike" cap="none" normalizeH="0" baseline="0" dirty="0">
                          <a:ln>
                            <a:noFill/>
                          </a:ln>
                          <a:solidFill>
                            <a:srgbClr val="000000"/>
                          </a:solidFill>
                          <a:effectLst/>
                          <a:latin typeface="+mn-lt"/>
                          <a:ea typeface="ＭＳ Ｐゴシック" pitchFamily="34" charset="-128"/>
                        </a:rPr>
                        <a:t>can still </a:t>
                      </a:r>
                      <a:br>
                        <a:rPr kumimoji="0" lang="en-US" sz="2000" b="0" i="0" u="none" strike="noStrike" cap="none" normalizeH="0" baseline="0" dirty="0">
                          <a:ln>
                            <a:noFill/>
                          </a:ln>
                          <a:solidFill>
                            <a:srgbClr val="000000"/>
                          </a:solidFill>
                          <a:effectLst/>
                          <a:latin typeface="+mn-lt"/>
                          <a:ea typeface="ＭＳ Ｐゴシック" pitchFamily="34" charset="-128"/>
                        </a:rPr>
                      </a:br>
                      <a:r>
                        <a:rPr kumimoji="0" lang="en-US" sz="2000" b="0" i="0" u="none" strike="noStrike" cap="none" normalizeH="0" baseline="0" dirty="0">
                          <a:ln>
                            <a:noFill/>
                          </a:ln>
                          <a:solidFill>
                            <a:srgbClr val="000000"/>
                          </a:solidFill>
                          <a:effectLst/>
                          <a:latin typeface="+mn-lt"/>
                          <a:ea typeface="ＭＳ Ｐゴシック" pitchFamily="34" charset="-128"/>
                        </a:rPr>
                        <a:t>restrict application to spousal benefits only </a:t>
                      </a:r>
                      <a:br>
                        <a:rPr kumimoji="0" lang="en-US" sz="2000" b="0" i="0" u="none" strike="noStrike" cap="none" normalizeH="0" baseline="0" dirty="0">
                          <a:ln>
                            <a:noFill/>
                          </a:ln>
                          <a:solidFill>
                            <a:srgbClr val="000000"/>
                          </a:solidFill>
                          <a:effectLst/>
                          <a:latin typeface="+mn-lt"/>
                          <a:ea typeface="ＭＳ Ｐゴシック" pitchFamily="34" charset="-128"/>
                        </a:rPr>
                      </a:br>
                      <a:r>
                        <a:rPr kumimoji="0" lang="en-US" sz="2000" b="0" i="0" u="none" strike="noStrike" cap="none" normalizeH="0" baseline="0" dirty="0">
                          <a:ln>
                            <a:noFill/>
                          </a:ln>
                          <a:solidFill>
                            <a:srgbClr val="000000"/>
                          </a:solidFill>
                          <a:effectLst/>
                          <a:latin typeface="+mn-lt"/>
                          <a:ea typeface="ＭＳ Ｐゴシック" pitchFamily="34" charset="-128"/>
                        </a:rPr>
                        <a:t>once reaching full retirement age (66)</a:t>
                      </a:r>
                    </a:p>
                  </a:txBody>
                  <a:tcPr marL="91443" marR="91443" marT="182880" marB="1828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7338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0375" indent="-460375"/>
            <a:r>
              <a:rPr lang="en-US" dirty="0"/>
              <a:t>3.	Special rules for divorced </a:t>
            </a:r>
            <a:br>
              <a:rPr lang="en-US" dirty="0"/>
            </a:br>
            <a:r>
              <a:rPr lang="en-US" dirty="0"/>
              <a:t>and widowed individuals</a:t>
            </a:r>
          </a:p>
        </p:txBody>
      </p:sp>
      <p:sp>
        <p:nvSpPr>
          <p:cNvPr id="3" name="Content Placeholder 2"/>
          <p:cNvSpPr>
            <a:spLocks noGrp="1"/>
          </p:cNvSpPr>
          <p:nvPr>
            <p:ph idx="1"/>
          </p:nvPr>
        </p:nvSpPr>
        <p:spPr/>
        <p:txBody>
          <a:bodyPr/>
          <a:lstStyle/>
          <a:p>
            <a:r>
              <a:rPr lang="en-US" sz="2000" dirty="0">
                <a:solidFill>
                  <a:srgbClr val="0072BC"/>
                </a:solidFill>
                <a:latin typeface="+mj-lt"/>
              </a:rPr>
              <a:t>Divorced? </a:t>
            </a:r>
            <a:r>
              <a:rPr lang="en-US" sz="2000" dirty="0"/>
              <a:t>You can receive benefits on ex-spouse’</a:t>
            </a:r>
            <a:r>
              <a:rPr lang="en-US" altLang="ja-JP" sz="2000" dirty="0"/>
              <a:t>s earning record if:</a:t>
            </a:r>
          </a:p>
          <a:p>
            <a:pPr lvl="1"/>
            <a:r>
              <a:rPr lang="en-US" sz="1800" dirty="0"/>
              <a:t>You are unmarried and age 62 or older</a:t>
            </a:r>
          </a:p>
          <a:p>
            <a:pPr lvl="1"/>
            <a:r>
              <a:rPr lang="en-US" sz="1800" dirty="0"/>
              <a:t>Your marriage </a:t>
            </a:r>
            <a:r>
              <a:rPr lang="en-US" sz="1800" dirty="0">
                <a:solidFill>
                  <a:srgbClr val="000000"/>
                </a:solidFill>
              </a:rPr>
              <a:t>lasted 10 years or more (and divorced for 2 years)</a:t>
            </a:r>
          </a:p>
          <a:p>
            <a:pPr lvl="1"/>
            <a:r>
              <a:rPr lang="en-US" sz="1800" dirty="0">
                <a:solidFill>
                  <a:srgbClr val="000000"/>
                </a:solidFill>
              </a:rPr>
              <a:t>Your ex-spouse is eligible for Social Security benefits (even if ex-spouse hasn’</a:t>
            </a:r>
            <a:r>
              <a:rPr lang="en-US" altLang="ja-JP" sz="1800" dirty="0">
                <a:solidFill>
                  <a:srgbClr val="000000"/>
                </a:solidFill>
              </a:rPr>
              <a:t>t filed for benefits yet)</a:t>
            </a:r>
          </a:p>
          <a:p>
            <a:pPr>
              <a:spcBef>
                <a:spcPts val="1200"/>
              </a:spcBef>
            </a:pPr>
            <a:r>
              <a:rPr lang="en-US" sz="2000" dirty="0">
                <a:solidFill>
                  <a:srgbClr val="0072BC"/>
                </a:solidFill>
                <a:latin typeface="+mj-lt"/>
              </a:rPr>
              <a:t>Widows</a:t>
            </a:r>
            <a:r>
              <a:rPr lang="en-US" sz="2000" dirty="0"/>
              <a:t> may receive benefits as early as age 60</a:t>
            </a:r>
          </a:p>
          <a:p>
            <a:pPr lvl="1"/>
            <a:r>
              <a:rPr lang="en-US" sz="1800" dirty="0"/>
              <a:t>The benefit amount is 71.5% </a:t>
            </a:r>
            <a:r>
              <a:rPr lang="en-US" sz="1800" dirty="0">
                <a:solidFill>
                  <a:srgbClr val="000000"/>
                </a:solidFill>
              </a:rPr>
              <a:t>of full benefit amount if taken at age 60 and is based on deceased spouse’</a:t>
            </a:r>
            <a:r>
              <a:rPr lang="en-US" altLang="ja-JP" sz="1800" dirty="0">
                <a:solidFill>
                  <a:srgbClr val="000000"/>
                </a:solidFill>
              </a:rPr>
              <a:t>s earnings</a:t>
            </a:r>
          </a:p>
          <a:p>
            <a:pPr lvl="1"/>
            <a:r>
              <a:rPr lang="en-US" sz="1800" dirty="0">
                <a:solidFill>
                  <a:srgbClr val="000000"/>
                </a:solidFill>
              </a:rPr>
              <a:t>Can choose to receive survivor benefits while letting your own benefit accrue delayed retirement credits up to age 70</a:t>
            </a:r>
          </a:p>
          <a:p>
            <a:pPr lvl="1"/>
            <a:r>
              <a:rPr lang="en-US" sz="1800" dirty="0">
                <a:solidFill>
                  <a:srgbClr val="000000"/>
                </a:solidFill>
              </a:rPr>
              <a:t>Must be married for at least 9 months to qualify for benefits*</a:t>
            </a:r>
          </a:p>
        </p:txBody>
      </p:sp>
      <p:sp>
        <p:nvSpPr>
          <p:cNvPr id="10" name="Text Placeholder 9"/>
          <p:cNvSpPr>
            <a:spLocks noGrp="1"/>
          </p:cNvSpPr>
          <p:nvPr>
            <p:ph type="body" sz="quarter" idx="10"/>
          </p:nvPr>
        </p:nvSpPr>
        <p:spPr>
          <a:xfrm>
            <a:off x="521208" y="5910738"/>
            <a:ext cx="7882966" cy="198904"/>
          </a:xfrm>
        </p:spPr>
        <p:txBody>
          <a:bodyPr/>
          <a:lstStyle/>
          <a:p>
            <a:pPr marL="58738" indent="-58738"/>
            <a:r>
              <a:rPr lang="en-US" dirty="0">
                <a:solidFill>
                  <a:srgbClr val="000000"/>
                </a:solidFill>
              </a:rPr>
              <a:t>*	An exception  may apply to the 9-month rule if the deceased spouse died accidentally or while on active duty in the military. For a full list of exceptions consult Federal </a:t>
            </a:r>
            <a:br>
              <a:rPr lang="en-US" dirty="0">
                <a:solidFill>
                  <a:srgbClr val="000000"/>
                </a:solidFill>
              </a:rPr>
            </a:br>
            <a:r>
              <a:rPr lang="en-US" dirty="0">
                <a:solidFill>
                  <a:srgbClr val="000000"/>
                </a:solidFill>
              </a:rPr>
              <a:t>Regulations §404.335. </a:t>
            </a:r>
          </a:p>
        </p:txBody>
      </p:sp>
    </p:spTree>
    <p:extLst>
      <p:ext uri="{BB962C8B-B14F-4D97-AF65-F5344CB8AC3E}">
        <p14:creationId xmlns:p14="http://schemas.microsoft.com/office/powerpoint/2010/main" val="374585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8784-D638-1745-8431-58C23B5F2CAF}"/>
              </a:ext>
            </a:extLst>
          </p:cNvPr>
          <p:cNvSpPr>
            <a:spLocks noGrp="1"/>
          </p:cNvSpPr>
          <p:nvPr>
            <p:ph type="title"/>
          </p:nvPr>
        </p:nvSpPr>
        <p:spPr/>
        <p:txBody>
          <a:bodyPr/>
          <a:lstStyle/>
          <a:p>
            <a:r>
              <a:rPr lang="en-US" dirty="0"/>
              <a:t>More detail on survivors</a:t>
            </a:r>
          </a:p>
        </p:txBody>
      </p:sp>
      <p:sp>
        <p:nvSpPr>
          <p:cNvPr id="4" name="Text Placeholder 3">
            <a:extLst>
              <a:ext uri="{FF2B5EF4-FFF2-40B4-BE49-F238E27FC236}">
                <a16:creationId xmlns:a16="http://schemas.microsoft.com/office/drawing/2014/main" id="{E1E62230-0DB9-DD4C-A743-DB60CD85AC31}"/>
              </a:ext>
            </a:extLst>
          </p:cNvPr>
          <p:cNvSpPr>
            <a:spLocks noGrp="1"/>
          </p:cNvSpPr>
          <p:nvPr>
            <p:ph type="body" sz="quarter" idx="10"/>
          </p:nvPr>
        </p:nvSpPr>
        <p:spPr>
          <a:xfrm>
            <a:off x="521208" y="5910738"/>
            <a:ext cx="7882966" cy="198904"/>
          </a:xfrm>
        </p:spPr>
        <p:txBody>
          <a:bodyPr/>
          <a:lstStyle/>
          <a:p>
            <a:pPr marL="58738" indent="-58738">
              <a:buNone/>
            </a:pPr>
            <a:r>
              <a:rPr lang="en-US" dirty="0"/>
              <a:t>*	Qualifying child is one younger than age 18 or between age 18 and 19, but in elementary or secondary school as full-time students.  Generally, a family maximum is calculated from a formula that is between 150% and 188% of the worker’s basic Social Security benefit or primary insurance amount.</a:t>
            </a:r>
          </a:p>
        </p:txBody>
      </p:sp>
      <p:graphicFrame>
        <p:nvGraphicFramePr>
          <p:cNvPr id="8" name="Table 7">
            <a:extLst>
              <a:ext uri="{FF2B5EF4-FFF2-40B4-BE49-F238E27FC236}">
                <a16:creationId xmlns:a16="http://schemas.microsoft.com/office/drawing/2014/main" id="{A476A37C-09B5-4B52-B149-F03C6AA373A8}"/>
              </a:ext>
            </a:extLst>
          </p:cNvPr>
          <p:cNvGraphicFramePr>
            <a:graphicFrameLocks noGrp="1"/>
          </p:cNvGraphicFramePr>
          <p:nvPr>
            <p:extLst>
              <p:ext uri="{D42A27DB-BD31-4B8C-83A1-F6EECF244321}">
                <p14:modId xmlns:p14="http://schemas.microsoft.com/office/powerpoint/2010/main" val="1152605699"/>
              </p:ext>
            </p:extLst>
          </p:nvPr>
        </p:nvGraphicFramePr>
        <p:xfrm>
          <a:off x="683112" y="2215610"/>
          <a:ext cx="7772400" cy="3200400"/>
        </p:xfrm>
        <a:graphic>
          <a:graphicData uri="http://schemas.openxmlformats.org/drawingml/2006/table">
            <a:tbl>
              <a:tblPr firstRow="1" bandRow="1">
                <a:tableStyleId>{BDBED569-4797-4DF1-A0F4-6AAB3CD982D8}</a:tableStyleId>
              </a:tblPr>
              <a:tblGrid>
                <a:gridCol w="4434840">
                  <a:extLst>
                    <a:ext uri="{9D8B030D-6E8A-4147-A177-3AD203B41FA5}">
                      <a16:colId xmlns:a16="http://schemas.microsoft.com/office/drawing/2014/main" val="20000"/>
                    </a:ext>
                  </a:extLst>
                </a:gridCol>
                <a:gridCol w="3337560">
                  <a:extLst>
                    <a:ext uri="{9D8B030D-6E8A-4147-A177-3AD203B41FA5}">
                      <a16:colId xmlns:a16="http://schemas.microsoft.com/office/drawing/2014/main" val="20001"/>
                    </a:ext>
                  </a:extLst>
                </a:gridCol>
              </a:tblGrid>
              <a:tr h="370840">
                <a:tc>
                  <a:txBody>
                    <a:bodyPr/>
                    <a:lstStyle/>
                    <a:p>
                      <a:r>
                        <a:rPr kumimoji="0" lang="en-US" sz="2000" b="0" i="0" u="none" strike="noStrike" kern="1200" cap="none" normalizeH="0" baseline="0" dirty="0">
                          <a:ln>
                            <a:noFill/>
                          </a:ln>
                          <a:solidFill>
                            <a:srgbClr val="BA6027"/>
                          </a:solidFill>
                          <a:effectLst/>
                          <a:latin typeface="+mj-lt"/>
                          <a:ea typeface="ＭＳ Ｐゴシック" pitchFamily="34" charset="-128"/>
                          <a:cs typeface="+mn-cs"/>
                        </a:rPr>
                        <a:t>Relationship to you </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A5A6A5"/>
                      </a:solidFill>
                      <a:prstDash val="solid"/>
                      <a:round/>
                      <a:headEnd type="none" w="med" len="med"/>
                      <a:tailEnd type="none" w="med" len="med"/>
                    </a:lnB>
                  </a:tcPr>
                </a:tc>
                <a:tc>
                  <a:txBody>
                    <a:bodyPr/>
                    <a:lstStyle/>
                    <a:p>
                      <a:pPr algn="ctr"/>
                      <a:r>
                        <a:rPr kumimoji="0" lang="en-US" sz="2000" b="0" i="0" u="none" strike="noStrike" kern="1200" cap="none" normalizeH="0" baseline="0" dirty="0">
                          <a:ln>
                            <a:noFill/>
                          </a:ln>
                          <a:solidFill>
                            <a:srgbClr val="BA6027"/>
                          </a:solidFill>
                          <a:effectLst/>
                          <a:latin typeface="+mj-lt"/>
                          <a:ea typeface="ＭＳ Ｐゴシック" pitchFamily="34" charset="-128"/>
                          <a:cs typeface="+mn-cs"/>
                        </a:rPr>
                        <a:t>Survivor benefit</a:t>
                      </a:r>
                      <a:br>
                        <a:rPr kumimoji="0" lang="en-US" sz="2000" b="0" i="0" u="none" strike="noStrike" kern="1200" cap="none" normalizeH="0" baseline="0" dirty="0">
                          <a:ln>
                            <a:noFill/>
                          </a:ln>
                          <a:solidFill>
                            <a:srgbClr val="BA6027"/>
                          </a:solidFill>
                          <a:effectLst/>
                          <a:latin typeface="+mj-lt"/>
                          <a:ea typeface="ＭＳ Ｐゴシック" pitchFamily="34" charset="-128"/>
                          <a:cs typeface="+mn-cs"/>
                        </a:rPr>
                      </a:br>
                      <a:r>
                        <a:rPr kumimoji="0" lang="en-US" sz="2000" b="0" i="0" u="none" strike="noStrike" kern="1200" cap="none" normalizeH="0" baseline="0" dirty="0">
                          <a:ln>
                            <a:noFill/>
                          </a:ln>
                          <a:solidFill>
                            <a:srgbClr val="BA6027"/>
                          </a:solidFill>
                          <a:effectLst/>
                          <a:latin typeface="+mj-lt"/>
                          <a:ea typeface="ＭＳ Ｐゴシック" pitchFamily="34" charset="-128"/>
                          <a:cs typeface="+mn-cs"/>
                        </a:rPr>
                        <a:t>(percentage of your expected full retirement benefit)</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A5A6A5"/>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l" defTabSz="403433" rtl="0" eaLnBrk="1" latinLnBrk="0" hangingPunct="1">
                        <a:spcBef>
                          <a:spcPts val="600"/>
                        </a:spcBef>
                      </a:pPr>
                      <a:r>
                        <a:rPr lang="en-US" sz="2000" kern="1200" dirty="0">
                          <a:solidFill>
                            <a:srgbClr val="000000"/>
                          </a:solidFill>
                          <a:latin typeface="+mn-lt"/>
                          <a:ea typeface="+mn-ea"/>
                          <a:cs typeface="+mn-cs"/>
                        </a:rPr>
                        <a:t>Your widow(</a:t>
                      </a:r>
                      <a:r>
                        <a:rPr lang="en-US" sz="2000" kern="1200" dirty="0" err="1">
                          <a:solidFill>
                            <a:srgbClr val="000000"/>
                          </a:solidFill>
                          <a:latin typeface="+mn-lt"/>
                          <a:ea typeface="+mn-ea"/>
                          <a:cs typeface="+mn-cs"/>
                        </a:rPr>
                        <a:t>er</a:t>
                      </a:r>
                      <a:r>
                        <a:rPr lang="en-US" sz="2000" kern="1200" dirty="0">
                          <a:solidFill>
                            <a:srgbClr val="000000"/>
                          </a:solidFill>
                          <a:latin typeface="+mn-lt"/>
                          <a:ea typeface="+mn-ea"/>
                          <a:cs typeface="+mn-cs"/>
                        </a:rPr>
                        <a:t>), who has reached FRA</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ctr" defTabSz="403433" rtl="0" eaLnBrk="1" latinLnBrk="0" hangingPunct="1">
                        <a:spcBef>
                          <a:spcPts val="600"/>
                        </a:spcBef>
                      </a:pPr>
                      <a:r>
                        <a:rPr lang="en-US" sz="2000" kern="1200" dirty="0">
                          <a:solidFill>
                            <a:srgbClr val="000000"/>
                          </a:solidFill>
                          <a:latin typeface="+mn-lt"/>
                          <a:ea typeface="+mn-ea"/>
                          <a:cs typeface="+mn-cs"/>
                        </a:rPr>
                        <a:t>100%</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1"/>
                  </a:ext>
                </a:extLst>
              </a:tr>
              <a:tr h="370840">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l" defTabSz="403433" rtl="0" eaLnBrk="1" latinLnBrk="0" hangingPunct="1">
                        <a:spcBef>
                          <a:spcPts val="600"/>
                        </a:spcBef>
                      </a:pPr>
                      <a:r>
                        <a:rPr lang="en-US" sz="2000" kern="1200" dirty="0">
                          <a:solidFill>
                            <a:srgbClr val="000000"/>
                          </a:solidFill>
                          <a:latin typeface="+mn-lt"/>
                          <a:ea typeface="+mn-ea"/>
                          <a:cs typeface="+mn-cs"/>
                        </a:rPr>
                        <a:t>Your widow(</a:t>
                      </a:r>
                      <a:r>
                        <a:rPr lang="en-US" sz="2000" kern="1200" dirty="0" err="1">
                          <a:solidFill>
                            <a:srgbClr val="000000"/>
                          </a:solidFill>
                          <a:latin typeface="+mn-lt"/>
                          <a:ea typeface="+mn-ea"/>
                          <a:cs typeface="+mn-cs"/>
                        </a:rPr>
                        <a:t>er</a:t>
                      </a:r>
                      <a:r>
                        <a:rPr lang="en-US" sz="2000" kern="1200" dirty="0">
                          <a:solidFill>
                            <a:srgbClr val="000000"/>
                          </a:solidFill>
                          <a:latin typeface="+mn-lt"/>
                          <a:ea typeface="+mn-ea"/>
                          <a:cs typeface="+mn-cs"/>
                        </a:rPr>
                        <a:t>), who is at least 60 years old, but hasn’t yet reached FRA</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ctr" defTabSz="403433" rtl="0" eaLnBrk="1" latinLnBrk="0" hangingPunct="1">
                        <a:spcBef>
                          <a:spcPts val="600"/>
                        </a:spcBef>
                      </a:pPr>
                      <a:r>
                        <a:rPr lang="en-US" sz="2000" kern="1200" dirty="0">
                          <a:solidFill>
                            <a:srgbClr val="000000"/>
                          </a:solidFill>
                          <a:latin typeface="+mn-lt"/>
                          <a:ea typeface="+mn-ea"/>
                          <a:cs typeface="+mn-cs"/>
                        </a:rPr>
                        <a:t>71.5%–99%</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l" defTabSz="403433" rtl="0" eaLnBrk="1" latinLnBrk="0" hangingPunct="1">
                        <a:spcBef>
                          <a:spcPts val="600"/>
                        </a:spcBef>
                      </a:pPr>
                      <a:r>
                        <a:rPr lang="en-US" sz="2000" kern="1200" dirty="0">
                          <a:solidFill>
                            <a:srgbClr val="000000"/>
                          </a:solidFill>
                          <a:latin typeface="+mn-lt"/>
                          <a:ea typeface="+mn-ea"/>
                          <a:cs typeface="+mn-cs"/>
                        </a:rPr>
                        <a:t>Your widow(</a:t>
                      </a:r>
                      <a:r>
                        <a:rPr lang="en-US" sz="2000" kern="1200" dirty="0" err="1">
                          <a:solidFill>
                            <a:srgbClr val="000000"/>
                          </a:solidFill>
                          <a:latin typeface="+mn-lt"/>
                          <a:ea typeface="+mn-ea"/>
                          <a:cs typeface="+mn-cs"/>
                        </a:rPr>
                        <a:t>er</a:t>
                      </a:r>
                      <a:r>
                        <a:rPr lang="en-US" sz="2000" kern="1200" dirty="0">
                          <a:solidFill>
                            <a:srgbClr val="000000"/>
                          </a:solidFill>
                          <a:latin typeface="+mn-lt"/>
                          <a:ea typeface="+mn-ea"/>
                          <a:cs typeface="+mn-cs"/>
                        </a:rPr>
                        <a:t>), who is caring for your child under 16 or disabled</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ctr" defTabSz="403433" rtl="0" eaLnBrk="1" latinLnBrk="0" hangingPunct="1">
                        <a:spcBef>
                          <a:spcPts val="600"/>
                        </a:spcBef>
                      </a:pPr>
                      <a:r>
                        <a:rPr lang="en-US" sz="2000" kern="1200" dirty="0">
                          <a:solidFill>
                            <a:srgbClr val="000000"/>
                          </a:solidFill>
                          <a:latin typeface="+mn-lt"/>
                          <a:ea typeface="+mn-ea"/>
                          <a:cs typeface="+mn-cs"/>
                        </a:rPr>
                        <a:t>75%</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3"/>
                  </a:ext>
                </a:extLst>
              </a:tr>
              <a:tr h="370840">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l" defTabSz="403433" rtl="0" eaLnBrk="1" latinLnBrk="0" hangingPunct="1">
                        <a:spcBef>
                          <a:spcPts val="600"/>
                        </a:spcBef>
                      </a:pPr>
                      <a:r>
                        <a:rPr lang="en-US" sz="2000" kern="1200" dirty="0">
                          <a:solidFill>
                            <a:srgbClr val="000000"/>
                          </a:solidFill>
                          <a:latin typeface="+mn-lt"/>
                          <a:ea typeface="+mn-ea"/>
                          <a:cs typeface="+mn-cs"/>
                        </a:rPr>
                        <a:t>Your qualifying child*</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03433" rtl="0" eaLnBrk="1" latinLnBrk="0" hangingPunct="1">
                        <a:defRPr sz="1588" kern="1200">
                          <a:solidFill>
                            <a:schemeClr val="dk1"/>
                          </a:solidFill>
                          <a:latin typeface="Calibri" panose="020F0502020204030204"/>
                        </a:defRPr>
                      </a:lvl1pPr>
                      <a:lvl2pPr marL="403433" algn="l" defTabSz="403433" rtl="0" eaLnBrk="1" latinLnBrk="0" hangingPunct="1">
                        <a:defRPr sz="1588" kern="1200">
                          <a:solidFill>
                            <a:schemeClr val="dk1"/>
                          </a:solidFill>
                          <a:latin typeface="Calibri" panose="020F0502020204030204"/>
                        </a:defRPr>
                      </a:lvl2pPr>
                      <a:lvl3pPr marL="806867" algn="l" defTabSz="403433" rtl="0" eaLnBrk="1" latinLnBrk="0" hangingPunct="1">
                        <a:defRPr sz="1588" kern="1200">
                          <a:solidFill>
                            <a:schemeClr val="dk1"/>
                          </a:solidFill>
                          <a:latin typeface="Calibri" panose="020F0502020204030204"/>
                        </a:defRPr>
                      </a:lvl3pPr>
                      <a:lvl4pPr marL="1210300" algn="l" defTabSz="403433" rtl="0" eaLnBrk="1" latinLnBrk="0" hangingPunct="1">
                        <a:defRPr sz="1588" kern="1200">
                          <a:solidFill>
                            <a:schemeClr val="dk1"/>
                          </a:solidFill>
                          <a:latin typeface="Calibri" panose="020F0502020204030204"/>
                        </a:defRPr>
                      </a:lvl4pPr>
                      <a:lvl5pPr marL="1613733" algn="l" defTabSz="403433" rtl="0" eaLnBrk="1" latinLnBrk="0" hangingPunct="1">
                        <a:defRPr sz="1588" kern="1200">
                          <a:solidFill>
                            <a:schemeClr val="dk1"/>
                          </a:solidFill>
                          <a:latin typeface="Calibri" panose="020F0502020204030204"/>
                        </a:defRPr>
                      </a:lvl5pPr>
                      <a:lvl6pPr marL="2017166" algn="l" defTabSz="403433" rtl="0" eaLnBrk="1" latinLnBrk="0" hangingPunct="1">
                        <a:defRPr sz="1588" kern="1200">
                          <a:solidFill>
                            <a:schemeClr val="dk1"/>
                          </a:solidFill>
                          <a:latin typeface="Calibri" panose="020F0502020204030204"/>
                        </a:defRPr>
                      </a:lvl6pPr>
                      <a:lvl7pPr marL="2420600" algn="l" defTabSz="403433" rtl="0" eaLnBrk="1" latinLnBrk="0" hangingPunct="1">
                        <a:defRPr sz="1588" kern="1200">
                          <a:solidFill>
                            <a:schemeClr val="dk1"/>
                          </a:solidFill>
                          <a:latin typeface="Calibri" panose="020F0502020204030204"/>
                        </a:defRPr>
                      </a:lvl7pPr>
                      <a:lvl8pPr marL="2824033" algn="l" defTabSz="403433" rtl="0" eaLnBrk="1" latinLnBrk="0" hangingPunct="1">
                        <a:defRPr sz="1588" kern="1200">
                          <a:solidFill>
                            <a:schemeClr val="dk1"/>
                          </a:solidFill>
                          <a:latin typeface="Calibri" panose="020F0502020204030204"/>
                        </a:defRPr>
                      </a:lvl8pPr>
                      <a:lvl9pPr marL="3227466" algn="l" defTabSz="403433" rtl="0" eaLnBrk="1" latinLnBrk="0" hangingPunct="1">
                        <a:defRPr sz="1588" kern="1200">
                          <a:solidFill>
                            <a:schemeClr val="dk1"/>
                          </a:solidFill>
                          <a:latin typeface="Calibri" panose="020F0502020204030204"/>
                        </a:defRPr>
                      </a:lvl9pPr>
                    </a:lstStyle>
                    <a:p>
                      <a:pPr marL="0" algn="ctr" defTabSz="403433" rtl="0" eaLnBrk="1" latinLnBrk="0" hangingPunct="1">
                        <a:spcBef>
                          <a:spcPts val="600"/>
                        </a:spcBef>
                      </a:pPr>
                      <a:r>
                        <a:rPr lang="en-US" sz="2000" kern="1200" dirty="0">
                          <a:solidFill>
                            <a:srgbClr val="000000"/>
                          </a:solidFill>
                          <a:latin typeface="+mn-lt"/>
                          <a:ea typeface="+mn-ea"/>
                          <a:cs typeface="+mn-cs"/>
                        </a:rPr>
                        <a:t>75%</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942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0375" indent="-460375"/>
            <a:r>
              <a:rPr lang="en-US" dirty="0"/>
              <a:t>4.	There’</a:t>
            </a:r>
            <a:r>
              <a:rPr lang="en-US" altLang="ja-JP" dirty="0"/>
              <a:t>s a good chance benefits </a:t>
            </a:r>
            <a:br>
              <a:rPr lang="en-US" altLang="ja-JP" dirty="0"/>
            </a:br>
            <a:r>
              <a:rPr lang="en-US" altLang="ja-JP" dirty="0"/>
              <a:t>will be taxed</a:t>
            </a:r>
            <a:endParaRPr lang="en-US" dirty="0"/>
          </a:p>
        </p:txBody>
      </p:sp>
      <p:sp>
        <p:nvSpPr>
          <p:cNvPr id="10" name="Text Placeholder 9"/>
          <p:cNvSpPr>
            <a:spLocks noGrp="1"/>
          </p:cNvSpPr>
          <p:nvPr>
            <p:ph type="body" sz="quarter" idx="10"/>
          </p:nvPr>
        </p:nvSpPr>
        <p:spPr>
          <a:xfrm>
            <a:off x="469981" y="5910738"/>
            <a:ext cx="7882966" cy="198904"/>
          </a:xfrm>
        </p:spPr>
        <p:txBody>
          <a:bodyPr/>
          <a:lstStyle/>
          <a:p>
            <a:pPr marL="111125" indent="-52388">
              <a:buNone/>
            </a:pPr>
            <a:r>
              <a:rPr lang="en-US" dirty="0"/>
              <a:t>* IRS Notice 703. Income calculation for taxation of Social Security benefits equals your adjusted gross income (AGI), one half of Social Security benefits, and tax-exempt municipal bond interest. Income from Roth accounts does not negatively impact taxation of Social Security benefits.</a:t>
            </a:r>
          </a:p>
        </p:txBody>
      </p:sp>
      <p:graphicFrame>
        <p:nvGraphicFramePr>
          <p:cNvPr id="4" name="Table 3"/>
          <p:cNvGraphicFramePr>
            <a:graphicFrameLocks noGrp="1"/>
          </p:cNvGraphicFramePr>
          <p:nvPr>
            <p:extLst>
              <p:ext uri="{D42A27DB-BD31-4B8C-83A1-F6EECF244321}">
                <p14:modId xmlns:p14="http://schemas.microsoft.com/office/powerpoint/2010/main" val="118214042"/>
              </p:ext>
            </p:extLst>
          </p:nvPr>
        </p:nvGraphicFramePr>
        <p:xfrm>
          <a:off x="575234" y="2141566"/>
          <a:ext cx="6488507" cy="2506650"/>
        </p:xfrm>
        <a:graphic>
          <a:graphicData uri="http://schemas.openxmlformats.org/drawingml/2006/table">
            <a:tbl>
              <a:tblPr firstRow="1" bandRow="1">
                <a:tableStyleId>{5C22544A-7EE6-4342-B048-85BDC9FD1C3A}</a:tableStyleId>
              </a:tblPr>
              <a:tblGrid>
                <a:gridCol w="2938045">
                  <a:extLst>
                    <a:ext uri="{9D8B030D-6E8A-4147-A177-3AD203B41FA5}">
                      <a16:colId xmlns:a16="http://schemas.microsoft.com/office/drawing/2014/main" val="20000"/>
                    </a:ext>
                  </a:extLst>
                </a:gridCol>
                <a:gridCol w="3550462">
                  <a:extLst>
                    <a:ext uri="{9D8B030D-6E8A-4147-A177-3AD203B41FA5}">
                      <a16:colId xmlns:a16="http://schemas.microsoft.com/office/drawing/2014/main" val="20001"/>
                    </a:ext>
                  </a:extLst>
                </a:gridCol>
              </a:tblGrid>
              <a:tr h="289343">
                <a:tc>
                  <a:txBody>
                    <a:bodyPr/>
                    <a:lstStyle/>
                    <a:p>
                      <a:r>
                        <a:rPr lang="en-US" sz="2000" b="0" dirty="0">
                          <a:solidFill>
                            <a:srgbClr val="0072BC"/>
                          </a:solidFill>
                          <a:latin typeface="Source Sans Pro" panose="020B0503030403020204" pitchFamily="34" charset="0"/>
                        </a:rPr>
                        <a:t>Income level*</a:t>
                      </a:r>
                    </a:p>
                  </a:txBody>
                  <a:tcPr marT="45728" marB="45728">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rgbClr val="0072BC"/>
                          </a:solidFill>
                          <a:latin typeface="Source Sans Pro" panose="020B0503030403020204" pitchFamily="34" charset="0"/>
                        </a:rPr>
                        <a:t>Taxation</a:t>
                      </a:r>
                    </a:p>
                  </a:txBody>
                  <a:tcPr marT="45728" marB="45728">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09338">
                <a:tc>
                  <a:txBody>
                    <a:bodyPr/>
                    <a:lstStyle/>
                    <a:p>
                      <a:r>
                        <a:rPr lang="en-US" sz="2000" b="0" dirty="0">
                          <a:solidFill>
                            <a:schemeClr val="accent4"/>
                          </a:solidFill>
                          <a:latin typeface="+mn-lt"/>
                        </a:rPr>
                        <a:t>Between</a:t>
                      </a:r>
                      <a:r>
                        <a:rPr lang="en-US" sz="2000" b="0" baseline="0" dirty="0">
                          <a:solidFill>
                            <a:schemeClr val="accent4"/>
                          </a:solidFill>
                          <a:latin typeface="+mn-lt"/>
                        </a:rPr>
                        <a:t> </a:t>
                      </a:r>
                      <a:r>
                        <a:rPr lang="en-US" sz="2000" b="0" dirty="0">
                          <a:solidFill>
                            <a:schemeClr val="accent4"/>
                          </a:solidFill>
                          <a:latin typeface="+mn-lt"/>
                        </a:rPr>
                        <a:t>$25,000 and </a:t>
                      </a:r>
                      <a:br>
                        <a:rPr lang="en-US" sz="2000" b="0" dirty="0">
                          <a:solidFill>
                            <a:schemeClr val="accent4"/>
                          </a:solidFill>
                          <a:latin typeface="+mn-lt"/>
                        </a:rPr>
                      </a:br>
                      <a:r>
                        <a:rPr lang="en-US" sz="2000" b="0" dirty="0">
                          <a:solidFill>
                            <a:schemeClr val="accent4"/>
                          </a:solidFill>
                          <a:latin typeface="+mn-lt"/>
                        </a:rPr>
                        <a:t>$34,000 ($32,000 and </a:t>
                      </a:r>
                      <a:br>
                        <a:rPr lang="en-US" sz="2000" b="0" dirty="0">
                          <a:solidFill>
                            <a:schemeClr val="accent4"/>
                          </a:solidFill>
                          <a:latin typeface="+mn-lt"/>
                        </a:rPr>
                      </a:br>
                      <a:r>
                        <a:rPr lang="en-US" sz="2000" b="0" dirty="0">
                          <a:solidFill>
                            <a:schemeClr val="accent4"/>
                          </a:solidFill>
                          <a:latin typeface="+mn-lt"/>
                        </a:rPr>
                        <a:t>$44,000 for</a:t>
                      </a:r>
                      <a:r>
                        <a:rPr lang="en-US" sz="2000" b="0" baseline="0" dirty="0">
                          <a:solidFill>
                            <a:schemeClr val="accent4"/>
                          </a:solidFill>
                          <a:latin typeface="+mn-lt"/>
                        </a:rPr>
                        <a:t> couples)</a:t>
                      </a:r>
                      <a:endParaRPr lang="en-US" sz="2000" b="0" dirty="0">
                        <a:solidFill>
                          <a:schemeClr val="accent4"/>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mn-lt"/>
                          <a:ea typeface="+mn-ea"/>
                          <a:cs typeface="+mn-cs"/>
                        </a:rPr>
                        <a:t>Up to 50% of benefits </a:t>
                      </a:r>
                      <a:br>
                        <a:rPr kumimoji="0" lang="en-US" sz="2000" b="0" i="0" u="none" strike="noStrike" kern="1200" cap="none" spc="0" normalizeH="0" baseline="0" noProof="0" dirty="0">
                          <a:ln>
                            <a:noFill/>
                          </a:ln>
                          <a:solidFill>
                            <a:schemeClr val="accent4"/>
                          </a:solidFill>
                          <a:effectLst/>
                          <a:uLnTx/>
                          <a:uFillTx/>
                          <a:latin typeface="+mn-lt"/>
                          <a:ea typeface="+mn-ea"/>
                          <a:cs typeface="+mn-cs"/>
                        </a:rPr>
                      </a:br>
                      <a:r>
                        <a:rPr kumimoji="0" lang="en-US" sz="2000" b="0" i="0" u="none" strike="noStrike" kern="1200" cap="none" spc="0" normalizeH="0" baseline="0" noProof="0" dirty="0">
                          <a:ln>
                            <a:noFill/>
                          </a:ln>
                          <a:solidFill>
                            <a:schemeClr val="accent4"/>
                          </a:solidFill>
                          <a:effectLst/>
                          <a:uLnTx/>
                          <a:uFillTx/>
                          <a:latin typeface="+mn-lt"/>
                          <a:ea typeface="+mn-ea"/>
                          <a:cs typeface="+mn-cs"/>
                        </a:rPr>
                        <a:t>reported as taxable income</a:t>
                      </a:r>
                    </a:p>
                    <a:p>
                      <a:endParaRPr lang="en-US" sz="2000" b="0" dirty="0">
                        <a:solidFill>
                          <a:schemeClr val="accent4"/>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0056">
                <a:tc>
                  <a:txBody>
                    <a:bodyPr/>
                    <a:lstStyle/>
                    <a:p>
                      <a:r>
                        <a:rPr lang="en-US" sz="2000" b="0" dirty="0">
                          <a:solidFill>
                            <a:schemeClr val="accent4"/>
                          </a:solidFill>
                          <a:latin typeface="+mn-lt"/>
                        </a:rPr>
                        <a:t>Over $34,000 </a:t>
                      </a:r>
                      <a:br>
                        <a:rPr lang="en-US" sz="2000" b="0" dirty="0">
                          <a:solidFill>
                            <a:schemeClr val="accent4"/>
                          </a:solidFill>
                          <a:latin typeface="+mn-lt"/>
                        </a:rPr>
                      </a:br>
                      <a:r>
                        <a:rPr lang="en-US" sz="2000" b="0" dirty="0">
                          <a:solidFill>
                            <a:schemeClr val="accent4"/>
                          </a:solidFill>
                          <a:latin typeface="+mn-lt"/>
                        </a:rPr>
                        <a:t>($44,000</a:t>
                      </a:r>
                      <a:r>
                        <a:rPr lang="en-US" sz="2000" b="0" baseline="0" dirty="0">
                          <a:solidFill>
                            <a:schemeClr val="accent4"/>
                          </a:solidFill>
                          <a:latin typeface="+mn-lt"/>
                        </a:rPr>
                        <a:t> for couples)</a:t>
                      </a:r>
                      <a:endParaRPr lang="en-US" sz="2000" b="0" dirty="0">
                        <a:solidFill>
                          <a:schemeClr val="accent4"/>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b="0" dirty="0">
                          <a:solidFill>
                            <a:schemeClr val="accent4"/>
                          </a:solidFill>
                          <a:latin typeface="+mn-lt"/>
                        </a:rPr>
                        <a:t>Up</a:t>
                      </a:r>
                      <a:r>
                        <a:rPr lang="en-US" sz="2000" b="0" baseline="0" dirty="0">
                          <a:solidFill>
                            <a:schemeClr val="accent4"/>
                          </a:solidFill>
                          <a:latin typeface="+mn-lt"/>
                        </a:rPr>
                        <a:t> to </a:t>
                      </a:r>
                      <a:r>
                        <a:rPr lang="en-US" sz="2000" b="0" dirty="0">
                          <a:solidFill>
                            <a:schemeClr val="accent4"/>
                          </a:solidFill>
                          <a:latin typeface="+mn-lt"/>
                        </a:rPr>
                        <a:t>85%</a:t>
                      </a:r>
                      <a:r>
                        <a:rPr lang="en-US" sz="2000" b="0" baseline="0" dirty="0">
                          <a:solidFill>
                            <a:schemeClr val="accent4"/>
                          </a:solidFill>
                          <a:latin typeface="+mn-lt"/>
                        </a:rPr>
                        <a:t> of benefits </a:t>
                      </a:r>
                      <a:br>
                        <a:rPr lang="en-US" sz="2000" b="0" baseline="0" dirty="0">
                          <a:solidFill>
                            <a:schemeClr val="accent4"/>
                          </a:solidFill>
                          <a:latin typeface="+mn-lt"/>
                        </a:rPr>
                      </a:br>
                      <a:r>
                        <a:rPr lang="en-US" sz="2000" b="0" baseline="0" dirty="0">
                          <a:solidFill>
                            <a:schemeClr val="accent4"/>
                          </a:solidFill>
                          <a:latin typeface="+mn-lt"/>
                        </a:rPr>
                        <a:t>reported as taxable income</a:t>
                      </a:r>
                      <a:endParaRPr lang="en-US" sz="2000" b="0" dirty="0">
                        <a:solidFill>
                          <a:schemeClr val="accent4"/>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8" name="Chart 7"/>
          <p:cNvGraphicFramePr/>
          <p:nvPr>
            <p:extLst>
              <p:ext uri="{D42A27DB-BD31-4B8C-83A1-F6EECF244321}">
                <p14:modId xmlns:p14="http://schemas.microsoft.com/office/powerpoint/2010/main" val="1549707764"/>
              </p:ext>
            </p:extLst>
          </p:nvPr>
        </p:nvGraphicFramePr>
        <p:xfrm>
          <a:off x="6865621" y="1981546"/>
          <a:ext cx="1848534" cy="1653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852051091"/>
              </p:ext>
            </p:extLst>
          </p:nvPr>
        </p:nvGraphicFramePr>
        <p:xfrm>
          <a:off x="6865621" y="3802858"/>
          <a:ext cx="1848534" cy="165368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7384335" y="2542497"/>
            <a:ext cx="837088" cy="523220"/>
          </a:xfrm>
          <a:prstGeom prst="rect">
            <a:avLst/>
          </a:prstGeom>
        </p:spPr>
        <p:txBody>
          <a:bodyPr wrap="none">
            <a:spAutoFit/>
          </a:bodyPr>
          <a:lstStyle/>
          <a:p>
            <a:r>
              <a:rPr lang="en-US" sz="2800" dirty="0">
                <a:solidFill>
                  <a:srgbClr val="96132B"/>
                </a:solidFill>
                <a:latin typeface="Source Sans Pro"/>
                <a:ea typeface="+mn-ea"/>
              </a:rPr>
              <a:t>50%</a:t>
            </a:r>
            <a:endParaRPr lang="en-US" sz="2000" dirty="0">
              <a:solidFill>
                <a:srgbClr val="96132B"/>
              </a:solidFill>
            </a:endParaRPr>
          </a:p>
        </p:txBody>
      </p:sp>
      <p:sp>
        <p:nvSpPr>
          <p:cNvPr id="12" name="Rectangle 11"/>
          <p:cNvSpPr/>
          <p:nvPr/>
        </p:nvSpPr>
        <p:spPr>
          <a:xfrm>
            <a:off x="7384334" y="4363809"/>
            <a:ext cx="837089" cy="523220"/>
          </a:xfrm>
          <a:prstGeom prst="rect">
            <a:avLst/>
          </a:prstGeom>
        </p:spPr>
        <p:txBody>
          <a:bodyPr wrap="none">
            <a:spAutoFit/>
          </a:bodyPr>
          <a:lstStyle/>
          <a:p>
            <a:r>
              <a:rPr lang="en-US" sz="2800" dirty="0">
                <a:solidFill>
                  <a:srgbClr val="96132B"/>
                </a:solidFill>
                <a:latin typeface="Source Sans Pro"/>
                <a:ea typeface="+mn-ea"/>
              </a:rPr>
              <a:t>85%</a:t>
            </a:r>
            <a:endParaRPr lang="en-US" sz="2000" dirty="0">
              <a:solidFill>
                <a:srgbClr val="96132B"/>
              </a:solidFill>
            </a:endParaRPr>
          </a:p>
        </p:txBody>
      </p:sp>
      <p:cxnSp>
        <p:nvCxnSpPr>
          <p:cNvPr id="9" name="Straight Connector 8"/>
          <p:cNvCxnSpPr/>
          <p:nvPr/>
        </p:nvCxnSpPr>
        <p:spPr bwMode="auto">
          <a:xfrm flipV="1">
            <a:off x="678181" y="3734278"/>
            <a:ext cx="7780019" cy="494"/>
          </a:xfrm>
          <a:prstGeom prst="line">
            <a:avLst/>
          </a:prstGeom>
          <a:solidFill>
            <a:schemeClr val="accent1"/>
          </a:solidFill>
          <a:ln w="19050" cap="flat" cmpd="sng" algn="ctr">
            <a:solidFill>
              <a:schemeClr val="accent6">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2648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0375" indent="-460375"/>
            <a:r>
              <a:rPr lang="en-US" dirty="0"/>
              <a:t>5.	Pension income may reduce benefits</a:t>
            </a:r>
          </a:p>
        </p:txBody>
      </p:sp>
      <p:graphicFrame>
        <p:nvGraphicFramePr>
          <p:cNvPr id="6" name="Table 5"/>
          <p:cNvGraphicFramePr>
            <a:graphicFrameLocks noGrp="1"/>
          </p:cNvGraphicFramePr>
          <p:nvPr>
            <p:extLst>
              <p:ext uri="{D42A27DB-BD31-4B8C-83A1-F6EECF244321}">
                <p14:modId xmlns:p14="http://schemas.microsoft.com/office/powerpoint/2010/main" val="2593168091"/>
              </p:ext>
            </p:extLst>
          </p:nvPr>
        </p:nvGraphicFramePr>
        <p:xfrm>
          <a:off x="683309" y="2123728"/>
          <a:ext cx="7816851" cy="3566220"/>
        </p:xfrm>
        <a:graphic>
          <a:graphicData uri="http://schemas.openxmlformats.org/drawingml/2006/table">
            <a:tbl>
              <a:tblPr/>
              <a:tblGrid>
                <a:gridCol w="1287045">
                  <a:extLst>
                    <a:ext uri="{9D8B030D-6E8A-4147-A177-3AD203B41FA5}">
                      <a16:colId xmlns:a16="http://schemas.microsoft.com/office/drawing/2014/main" val="20000"/>
                    </a:ext>
                  </a:extLst>
                </a:gridCol>
                <a:gridCol w="3264903">
                  <a:extLst>
                    <a:ext uri="{9D8B030D-6E8A-4147-A177-3AD203B41FA5}">
                      <a16:colId xmlns:a16="http://schemas.microsoft.com/office/drawing/2014/main" val="20001"/>
                    </a:ext>
                  </a:extLst>
                </a:gridCol>
                <a:gridCol w="3264903">
                  <a:extLst>
                    <a:ext uri="{9D8B030D-6E8A-4147-A177-3AD203B41FA5}">
                      <a16:colId xmlns:a16="http://schemas.microsoft.com/office/drawing/2014/main" val="20002"/>
                    </a:ext>
                  </a:extLst>
                </a:gridCol>
              </a:tblGrid>
              <a:tr h="36421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j-lt"/>
                        <a:ea typeface="ＭＳ Ｐゴシック" pitchFamily="34" charset="-128"/>
                      </a:endParaRPr>
                    </a:p>
                  </a:txBody>
                  <a:tcPr marL="91437" marR="91437"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A6027"/>
                          </a:solidFill>
                          <a:effectLst/>
                          <a:latin typeface="+mj-lt"/>
                          <a:ea typeface="ＭＳ Ｐゴシック" pitchFamily="34" charset="-128"/>
                        </a:rPr>
                        <a:t>Windfall Elimination </a:t>
                      </a:r>
                      <a:br>
                        <a:rPr kumimoji="0" lang="en-US" sz="1800" b="0" i="0" u="none" strike="noStrike" cap="none" normalizeH="0" baseline="0" dirty="0">
                          <a:ln>
                            <a:noFill/>
                          </a:ln>
                          <a:solidFill>
                            <a:srgbClr val="BA6027"/>
                          </a:solidFill>
                          <a:effectLst/>
                          <a:latin typeface="+mj-lt"/>
                          <a:ea typeface="ＭＳ Ｐゴシック" pitchFamily="34" charset="-128"/>
                        </a:rPr>
                      </a:br>
                      <a:r>
                        <a:rPr kumimoji="0" lang="en-US" sz="1800" b="0" i="0" u="none" strike="noStrike" cap="none" normalizeH="0" baseline="0" dirty="0">
                          <a:ln>
                            <a:noFill/>
                          </a:ln>
                          <a:solidFill>
                            <a:srgbClr val="BA6027"/>
                          </a:solidFill>
                          <a:effectLst/>
                          <a:latin typeface="+mj-lt"/>
                          <a:ea typeface="ＭＳ Ｐゴシック" pitchFamily="34" charset="-128"/>
                        </a:rPr>
                        <a:t>Provision (WEP)</a:t>
                      </a:r>
                    </a:p>
                  </a:txBody>
                  <a:tcPr marL="91437" marR="91437" marT="45730" marB="4573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A6027"/>
                          </a:solidFill>
                          <a:effectLst/>
                          <a:latin typeface="+mj-lt"/>
                          <a:ea typeface="ＭＳ Ｐゴシック" pitchFamily="34" charset="-128"/>
                        </a:rPr>
                        <a:t>Government Pension </a:t>
                      </a:r>
                      <a:br>
                        <a:rPr kumimoji="0" lang="en-US" sz="1800" b="0" i="0" u="none" strike="noStrike" cap="none" normalizeH="0" baseline="0" dirty="0">
                          <a:ln>
                            <a:noFill/>
                          </a:ln>
                          <a:solidFill>
                            <a:srgbClr val="BA6027"/>
                          </a:solidFill>
                          <a:effectLst/>
                          <a:latin typeface="+mj-lt"/>
                          <a:ea typeface="ＭＳ Ｐゴシック" pitchFamily="34" charset="-128"/>
                        </a:rPr>
                      </a:br>
                      <a:r>
                        <a:rPr kumimoji="0" lang="en-US" sz="1800" b="0" i="0" u="none" strike="noStrike" cap="none" normalizeH="0" baseline="0" dirty="0">
                          <a:ln>
                            <a:noFill/>
                          </a:ln>
                          <a:solidFill>
                            <a:srgbClr val="BA6027"/>
                          </a:solidFill>
                          <a:effectLst/>
                          <a:latin typeface="+mj-lt"/>
                          <a:ea typeface="ＭＳ Ｐゴシック" pitchFamily="34" charset="-128"/>
                        </a:rPr>
                        <a:t>Offset (GPO)</a:t>
                      </a:r>
                    </a:p>
                  </a:txBody>
                  <a:tcPr marL="91437" marR="91437" marT="45730" marB="4573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55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A6027"/>
                          </a:solidFill>
                          <a:effectLst/>
                          <a:latin typeface="+mj-lt"/>
                          <a:ea typeface="ＭＳ Ｐゴシック" pitchFamily="34" charset="-128"/>
                        </a:rPr>
                        <a:t>Who’s affected?</a:t>
                      </a:r>
                    </a:p>
                  </a:txBody>
                  <a:tcPr marL="91437" marR="91437"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4"/>
                          </a:solidFill>
                          <a:effectLst/>
                          <a:latin typeface="+mn-lt"/>
                          <a:ea typeface="ＭＳ Ｐゴシック" pitchFamily="34" charset="-128"/>
                        </a:rPr>
                        <a:t>Workers eligible for Social Security who are also receiving </a:t>
                      </a:r>
                      <a:br>
                        <a:rPr kumimoji="0" lang="en-US" sz="1800" b="0" i="0" u="none" strike="noStrike" cap="none" normalizeH="0" baseline="0" dirty="0">
                          <a:ln>
                            <a:noFill/>
                          </a:ln>
                          <a:solidFill>
                            <a:schemeClr val="accent4"/>
                          </a:solidFill>
                          <a:effectLst/>
                          <a:latin typeface="+mn-lt"/>
                          <a:ea typeface="ＭＳ Ｐゴシック" pitchFamily="34" charset="-128"/>
                        </a:rPr>
                      </a:br>
                      <a:r>
                        <a:rPr kumimoji="0" lang="en-US" sz="1800" b="0" i="0" u="none" strike="noStrike" cap="none" normalizeH="0" baseline="0" dirty="0">
                          <a:ln>
                            <a:noFill/>
                          </a:ln>
                          <a:solidFill>
                            <a:schemeClr val="accent4"/>
                          </a:solidFill>
                          <a:effectLst/>
                          <a:latin typeface="+mn-lt"/>
                          <a:ea typeface="ＭＳ Ｐゴシック" pitchFamily="34" charset="-128"/>
                        </a:rPr>
                        <a:t>a pension from a job where Social Security benefits were </a:t>
                      </a:r>
                      <a:br>
                        <a:rPr kumimoji="0" lang="en-US" sz="1800" b="0" i="0" u="none" strike="noStrike" cap="none" normalizeH="0" baseline="0" dirty="0">
                          <a:ln>
                            <a:noFill/>
                          </a:ln>
                          <a:solidFill>
                            <a:schemeClr val="accent4"/>
                          </a:solidFill>
                          <a:effectLst/>
                          <a:latin typeface="+mn-lt"/>
                          <a:ea typeface="ＭＳ Ｐゴシック" pitchFamily="34" charset="-128"/>
                        </a:rPr>
                      </a:br>
                      <a:r>
                        <a:rPr kumimoji="0" lang="en-US" sz="1800" b="0" i="0" u="none" strike="noStrike" cap="none" normalizeH="0" baseline="0" dirty="0">
                          <a:ln>
                            <a:noFill/>
                          </a:ln>
                          <a:solidFill>
                            <a:schemeClr val="accent4"/>
                          </a:solidFill>
                          <a:effectLst/>
                          <a:latin typeface="+mn-lt"/>
                          <a:ea typeface="ＭＳ Ｐゴシック" pitchFamily="34" charset="-128"/>
                        </a:rPr>
                        <a:t>not withheld</a:t>
                      </a:r>
                    </a:p>
                  </a:txBody>
                  <a:tcPr marL="91437" marR="91437"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4"/>
                          </a:solidFill>
                          <a:effectLst/>
                          <a:latin typeface="+mn-lt"/>
                          <a:ea typeface="ＭＳ Ｐゴシック" pitchFamily="34" charset="-128"/>
                        </a:rPr>
                        <a:t>Workers applying for spousal </a:t>
                      </a:r>
                      <a:br>
                        <a:rPr kumimoji="0" lang="en-US" sz="1800" b="0" i="0" u="none" strike="noStrike" cap="none" normalizeH="0" baseline="0" dirty="0">
                          <a:ln>
                            <a:noFill/>
                          </a:ln>
                          <a:solidFill>
                            <a:schemeClr val="accent4"/>
                          </a:solidFill>
                          <a:effectLst/>
                          <a:latin typeface="+mn-lt"/>
                          <a:ea typeface="ＭＳ Ｐゴシック" pitchFamily="34" charset="-128"/>
                        </a:rPr>
                      </a:br>
                      <a:r>
                        <a:rPr kumimoji="0" lang="en-US" sz="1800" b="0" i="0" u="none" strike="noStrike" cap="none" normalizeH="0" baseline="0" dirty="0">
                          <a:ln>
                            <a:noFill/>
                          </a:ln>
                          <a:solidFill>
                            <a:schemeClr val="accent4"/>
                          </a:solidFill>
                          <a:effectLst/>
                          <a:latin typeface="+mn-lt"/>
                          <a:ea typeface="ＭＳ Ｐゴシック" pitchFamily="34" charset="-128"/>
                        </a:rPr>
                        <a:t>or survivor benefits who are receiving a pension from a job where Social Security benefits were not withheld</a:t>
                      </a:r>
                    </a:p>
                  </a:txBody>
                  <a:tcPr marL="91437" marR="91437"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A6027"/>
                          </a:solidFill>
                          <a:effectLst/>
                          <a:latin typeface="+mj-lt"/>
                          <a:ea typeface="ＭＳ Ｐゴシック" pitchFamily="34" charset="-128"/>
                        </a:rPr>
                        <a:t>What is the reduction?</a:t>
                      </a:r>
                    </a:p>
                  </a:txBody>
                  <a:tcPr marL="91437" marR="91437"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4"/>
                          </a:solidFill>
                          <a:effectLst/>
                          <a:latin typeface="+mn-lt"/>
                          <a:ea typeface="ＭＳ Ｐゴシック" pitchFamily="34" charset="-128"/>
                        </a:rPr>
                        <a:t>Based on a calculation from the Social Security Administration, Social Security benefits can be reduced but not totally eliminated. </a:t>
                      </a:r>
                    </a:p>
                  </a:txBody>
                  <a:tcPr marL="91437" marR="91437"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4"/>
                          </a:solidFill>
                          <a:effectLst/>
                          <a:latin typeface="+mn-lt"/>
                          <a:ea typeface="ＭＳ Ｐゴシック" pitchFamily="34" charset="-128"/>
                        </a:rPr>
                        <a:t>Benefits are reduced by two thirds of the amount of the pension income. Social Security benefits may be totally eliminated. </a:t>
                      </a:r>
                    </a:p>
                  </a:txBody>
                  <a:tcPr marL="91437" marR="91437" marT="45730" marB="4573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1557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Topics for today</a:t>
            </a:r>
          </a:p>
        </p:txBody>
      </p:sp>
      <p:sp>
        <p:nvSpPr>
          <p:cNvPr id="3" name="Content Placeholder 2"/>
          <p:cNvSpPr>
            <a:spLocks noGrp="1"/>
          </p:cNvSpPr>
          <p:nvPr>
            <p:ph idx="1"/>
          </p:nvPr>
        </p:nvSpPr>
        <p:spPr/>
        <p:txBody>
          <a:bodyPr/>
          <a:lstStyle/>
          <a:p>
            <a:r>
              <a:rPr lang="en-US" dirty="0"/>
              <a:t>Quick facts on Social Security</a:t>
            </a:r>
          </a:p>
          <a:p>
            <a:r>
              <a:rPr lang="en-US" dirty="0"/>
              <a:t>Key risks in retirement</a:t>
            </a:r>
          </a:p>
          <a:p>
            <a:r>
              <a:rPr lang="en-US" dirty="0"/>
              <a:t>Understanding Social Security</a:t>
            </a:r>
          </a:p>
          <a:p>
            <a:pPr lvl="1"/>
            <a:r>
              <a:rPr lang="en-US" dirty="0"/>
              <a:t>Fundamentals</a:t>
            </a:r>
          </a:p>
          <a:p>
            <a:pPr lvl="1"/>
            <a:r>
              <a:rPr lang="en-US" dirty="0"/>
              <a:t>Five things you need to know</a:t>
            </a:r>
          </a:p>
          <a:p>
            <a:endParaRPr lang="en-US" dirty="0"/>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5430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D93-53F5-DA4A-BDDC-7CB7219A0766}"/>
              </a:ext>
            </a:extLst>
          </p:cNvPr>
          <p:cNvSpPr>
            <a:spLocks noGrp="1"/>
          </p:cNvSpPr>
          <p:nvPr>
            <p:ph type="title"/>
          </p:nvPr>
        </p:nvSpPr>
        <p:spPr/>
        <p:txBody>
          <a:bodyPr/>
          <a:lstStyle/>
          <a:p>
            <a:r>
              <a:rPr lang="en-US" dirty="0"/>
              <a:t>Examples of how the WEP and GPO can reduce benefits </a:t>
            </a:r>
          </a:p>
        </p:txBody>
      </p:sp>
      <p:sp>
        <p:nvSpPr>
          <p:cNvPr id="3" name="Text Placeholder 2">
            <a:extLst>
              <a:ext uri="{FF2B5EF4-FFF2-40B4-BE49-F238E27FC236}">
                <a16:creationId xmlns:a16="http://schemas.microsoft.com/office/drawing/2014/main" id="{3C4C326B-4A6D-F540-877E-F7F00D939B6E}"/>
              </a:ext>
            </a:extLst>
          </p:cNvPr>
          <p:cNvSpPr>
            <a:spLocks noGrp="1"/>
          </p:cNvSpPr>
          <p:nvPr>
            <p:ph type="body" sz="quarter" idx="10"/>
          </p:nvPr>
        </p:nvSpPr>
        <p:spPr>
          <a:xfrm>
            <a:off x="521208" y="5910738"/>
            <a:ext cx="7882966" cy="198904"/>
          </a:xfrm>
        </p:spPr>
        <p:txBody>
          <a:bodyPr/>
          <a:lstStyle/>
          <a:p>
            <a:pPr marL="58738" indent="-58738">
              <a:buNone/>
            </a:pPr>
            <a:r>
              <a:rPr lang="en-US" dirty="0"/>
              <a:t>*	Based on a hypothetical example utilizing the WEP calculator on SSA.gov where benefit recipient worked for 15 years in Social Security–covered employment.</a:t>
            </a:r>
          </a:p>
        </p:txBody>
      </p:sp>
      <p:sp>
        <p:nvSpPr>
          <p:cNvPr id="9" name="TextBox 8">
            <a:extLst>
              <a:ext uri="{FF2B5EF4-FFF2-40B4-BE49-F238E27FC236}">
                <a16:creationId xmlns:a16="http://schemas.microsoft.com/office/drawing/2014/main" id="{2FDB814B-1F06-3549-BA6D-C469BED6D1AF}"/>
              </a:ext>
            </a:extLst>
          </p:cNvPr>
          <p:cNvSpPr txBox="1"/>
          <p:nvPr/>
        </p:nvSpPr>
        <p:spPr>
          <a:xfrm>
            <a:off x="4737868" y="4816272"/>
            <a:ext cx="3657600" cy="584775"/>
          </a:xfrm>
          <a:prstGeom prst="rect">
            <a:avLst/>
          </a:prstGeom>
          <a:noFill/>
        </p:spPr>
        <p:txBody>
          <a:bodyPr wrap="square" rtlCol="0" anchor="b">
            <a:spAutoFit/>
          </a:bodyPr>
          <a:lstStyle/>
          <a:p>
            <a:r>
              <a:rPr lang="en-US" sz="1600" dirty="0">
                <a:latin typeface="Source Sans Pro Semibold" panose="020B0603030403020204" pitchFamily="34" charset="0"/>
              </a:rPr>
              <a:t>As a result of the GPO, Martha’s</a:t>
            </a:r>
            <a:br>
              <a:rPr lang="en-US" sz="1600" dirty="0">
                <a:latin typeface="Source Sans Pro Semibold" panose="020B0603030403020204" pitchFamily="34" charset="0"/>
              </a:rPr>
            </a:br>
            <a:r>
              <a:rPr lang="en-US" sz="1600" dirty="0">
                <a:latin typeface="Source Sans Pro Semibold" panose="020B0603030403020204" pitchFamily="34" charset="0"/>
              </a:rPr>
              <a:t>spousal benefit is $400/month</a:t>
            </a:r>
          </a:p>
        </p:txBody>
      </p:sp>
      <p:sp>
        <p:nvSpPr>
          <p:cNvPr id="12" name="TextBox 11">
            <a:extLst>
              <a:ext uri="{FF2B5EF4-FFF2-40B4-BE49-F238E27FC236}">
                <a16:creationId xmlns:a16="http://schemas.microsoft.com/office/drawing/2014/main" id="{58012163-27A6-8141-8203-D6314B196EE8}"/>
              </a:ext>
            </a:extLst>
          </p:cNvPr>
          <p:cNvSpPr txBox="1"/>
          <p:nvPr/>
        </p:nvSpPr>
        <p:spPr>
          <a:xfrm>
            <a:off x="787873" y="3711870"/>
            <a:ext cx="3657600" cy="1077218"/>
          </a:xfrm>
          <a:prstGeom prst="rect">
            <a:avLst/>
          </a:prstGeom>
          <a:noFill/>
        </p:spPr>
        <p:txBody>
          <a:bodyPr wrap="square" rtlCol="0" anchor="b">
            <a:spAutoFit/>
          </a:bodyPr>
          <a:lstStyle/>
          <a:p>
            <a:r>
              <a:rPr lang="en-US" sz="1600" dirty="0">
                <a:latin typeface="Source Sans Pro Semibold" panose="020B0603030403020204" pitchFamily="34" charset="0"/>
              </a:rPr>
              <a:t>As a result of the WEP, Andy’s</a:t>
            </a:r>
            <a:br>
              <a:rPr lang="en-US" sz="1600" dirty="0">
                <a:latin typeface="Source Sans Pro Semibold" panose="020B0603030403020204" pitchFamily="34" charset="0"/>
              </a:rPr>
            </a:br>
            <a:r>
              <a:rPr lang="en-US" sz="1600" dirty="0">
                <a:latin typeface="Source Sans Pro Semibold" panose="020B0603030403020204" pitchFamily="34" charset="0"/>
              </a:rPr>
              <a:t>monthly Social Security benefit is reduced by $434 a month for a net benefit of $1,066 a month*</a:t>
            </a:r>
          </a:p>
        </p:txBody>
      </p:sp>
      <p:graphicFrame>
        <p:nvGraphicFramePr>
          <p:cNvPr id="15" name="Content Placeholder 18">
            <a:extLst>
              <a:ext uri="{FF2B5EF4-FFF2-40B4-BE49-F238E27FC236}">
                <a16:creationId xmlns:a16="http://schemas.microsoft.com/office/drawing/2014/main" id="{828AA1DF-5A8A-4252-A03D-65E15D5B8E24}"/>
              </a:ext>
            </a:extLst>
          </p:cNvPr>
          <p:cNvGraphicFramePr>
            <a:graphicFrameLocks/>
          </p:cNvGraphicFramePr>
          <p:nvPr>
            <p:extLst>
              <p:ext uri="{D42A27DB-BD31-4B8C-83A1-F6EECF244321}">
                <p14:modId xmlns:p14="http://schemas.microsoft.com/office/powerpoint/2010/main" val="1360483613"/>
              </p:ext>
            </p:extLst>
          </p:nvPr>
        </p:nvGraphicFramePr>
        <p:xfrm>
          <a:off x="4765300" y="2728765"/>
          <a:ext cx="3602736" cy="2032000"/>
        </p:xfrm>
        <a:graphic>
          <a:graphicData uri="http://schemas.openxmlformats.org/drawingml/2006/table">
            <a:tbl>
              <a:tblPr firstRow="1" bandRow="1">
                <a:tableStyleId>{5C22544A-7EE6-4342-B048-85BDC9FD1C3A}</a:tableStyleId>
              </a:tblPr>
              <a:tblGrid>
                <a:gridCol w="3602736">
                  <a:extLst>
                    <a:ext uri="{9D8B030D-6E8A-4147-A177-3AD203B41FA5}">
                      <a16:colId xmlns:a16="http://schemas.microsoft.com/office/drawing/2014/main" val="20000"/>
                    </a:ext>
                  </a:extLst>
                </a:gridCol>
              </a:tblGrid>
              <a:tr h="0">
                <a:tc>
                  <a:txBody>
                    <a:bodyPr/>
                    <a:lstStyle/>
                    <a:p>
                      <a:pPr>
                        <a:spcBef>
                          <a:spcPts val="1200"/>
                        </a:spcBef>
                      </a:pPr>
                      <a:r>
                        <a:rPr lang="en-US" sz="1400" b="0" dirty="0">
                          <a:solidFill>
                            <a:srgbClr val="0071BD"/>
                          </a:solidFill>
                          <a:latin typeface="Source Sans Pro Semibold" panose="020B0603030403020204" pitchFamily="34" charset="0"/>
                        </a:rPr>
                        <a:t>Assumptions:</a:t>
                      </a:r>
                    </a:p>
                    <a:p>
                      <a:pPr marL="91440" indent="-91440" algn="l" defTabSz="403433" rtl="0" eaLnBrk="1" latinLnBrk="0" hangingPunct="1">
                        <a:spcBef>
                          <a:spcPts val="400"/>
                        </a:spcBef>
                        <a:buClr>
                          <a:srgbClr val="0071BD"/>
                        </a:buClr>
                        <a:buFont typeface="Arial" panose="020B0604020202020204" pitchFamily="34" charset="0"/>
                        <a:buChar char="•"/>
                      </a:pPr>
                      <a:r>
                        <a:rPr lang="en-US" sz="1400" b="0" kern="1200" dirty="0">
                          <a:solidFill>
                            <a:srgbClr val="000000"/>
                          </a:solidFill>
                          <a:latin typeface="+mn-lt"/>
                          <a:ea typeface="+mn-ea"/>
                          <a:cs typeface="+mn-cs"/>
                        </a:rPr>
                        <a:t>John’s monthly Social Security benefit = $2,000</a:t>
                      </a:r>
                    </a:p>
                    <a:p>
                      <a:pPr marL="91440" indent="-91440" algn="l" defTabSz="403433" rtl="0" eaLnBrk="1" latinLnBrk="0" hangingPunct="1">
                        <a:spcBef>
                          <a:spcPts val="400"/>
                        </a:spcBef>
                        <a:buClr>
                          <a:srgbClr val="0071BD"/>
                        </a:buClr>
                        <a:buFont typeface="Arial" panose="020B0604020202020204" pitchFamily="34" charset="0"/>
                        <a:buChar char="•"/>
                      </a:pPr>
                      <a:r>
                        <a:rPr lang="en-US" sz="1400" b="0" kern="1200" dirty="0">
                          <a:solidFill>
                            <a:srgbClr val="000000"/>
                          </a:solidFill>
                          <a:latin typeface="+mn-lt"/>
                          <a:ea typeface="+mn-ea"/>
                          <a:cs typeface="+mn-cs"/>
                        </a:rPr>
                        <a:t>Martha’s spousal benefit = $1,000</a:t>
                      </a:r>
                    </a:p>
                    <a:p>
                      <a:pPr marL="91440" indent="-91440" algn="l" defTabSz="403433" rtl="0" eaLnBrk="1" latinLnBrk="0" hangingPunct="1">
                        <a:spcBef>
                          <a:spcPts val="400"/>
                        </a:spcBef>
                        <a:buClr>
                          <a:srgbClr val="0071BD"/>
                        </a:buClr>
                        <a:buFont typeface="Arial" panose="020B0604020202020204" pitchFamily="34" charset="0"/>
                        <a:buChar char="•"/>
                      </a:pPr>
                      <a:r>
                        <a:rPr lang="en-US" sz="1400" b="0" kern="1200" dirty="0">
                          <a:solidFill>
                            <a:srgbClr val="000000"/>
                          </a:solidFill>
                          <a:latin typeface="+mn-lt"/>
                          <a:ea typeface="+mn-ea"/>
                          <a:cs typeface="+mn-cs"/>
                        </a:rPr>
                        <a:t>Martha’s </a:t>
                      </a:r>
                      <a:r>
                        <a:rPr lang="en-US" sz="1400" b="0" dirty="0">
                          <a:solidFill>
                            <a:srgbClr val="000000"/>
                          </a:solidFill>
                        </a:rPr>
                        <a:t>monthly pension = $900</a:t>
                      </a:r>
                    </a:p>
                    <a:p>
                      <a:pPr marL="0" marR="0" lvl="0" indent="0" algn="l" defTabSz="403433" rtl="0" eaLnBrk="1" fontAlgn="auto" latinLnBrk="0" hangingPunct="1">
                        <a:lnSpc>
                          <a:spcPct val="100000"/>
                        </a:lnSpc>
                        <a:spcBef>
                          <a:spcPts val="1200"/>
                        </a:spcBef>
                        <a:spcAft>
                          <a:spcPts val="0"/>
                        </a:spcAft>
                        <a:buClrTx/>
                        <a:buSzTx/>
                        <a:buFontTx/>
                        <a:buNone/>
                        <a:tabLst/>
                        <a:defRPr/>
                      </a:pPr>
                      <a:r>
                        <a:rPr lang="en-US" sz="1400" b="0" dirty="0">
                          <a:solidFill>
                            <a:srgbClr val="0071BD"/>
                          </a:solidFill>
                          <a:latin typeface="Source Sans Pro Semibold" panose="020B0603030403020204" pitchFamily="34" charset="0"/>
                        </a:rPr>
                        <a:t>GPO calculation:</a:t>
                      </a:r>
                    </a:p>
                    <a:p>
                      <a:pPr>
                        <a:spcBef>
                          <a:spcPts val="400"/>
                        </a:spcBef>
                      </a:pPr>
                      <a:r>
                        <a:rPr lang="en-US" sz="1400" b="0" dirty="0">
                          <a:solidFill>
                            <a:srgbClr val="000000"/>
                          </a:solidFill>
                        </a:rPr>
                        <a:t>Spousal benefit ($1,000) minus two thirds of her </a:t>
                      </a:r>
                      <a:br>
                        <a:rPr lang="en-US" sz="1400" b="0" dirty="0">
                          <a:solidFill>
                            <a:srgbClr val="000000"/>
                          </a:solidFill>
                        </a:rPr>
                      </a:br>
                      <a:r>
                        <a:rPr lang="en-US" sz="1400" b="0" dirty="0">
                          <a:solidFill>
                            <a:srgbClr val="000000"/>
                          </a:solidFill>
                        </a:rPr>
                        <a:t>pension benefit ($600)</a:t>
                      </a:r>
                    </a:p>
                  </a:txBody>
                  <a:tcPr marL="73152"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0"/>
                  </a:ext>
                </a:extLst>
              </a:tr>
            </a:tbl>
          </a:graphicData>
        </a:graphic>
      </p:graphicFrame>
      <p:graphicFrame>
        <p:nvGraphicFramePr>
          <p:cNvPr id="16" name="Content Placeholder 18">
            <a:extLst>
              <a:ext uri="{FF2B5EF4-FFF2-40B4-BE49-F238E27FC236}">
                <a16:creationId xmlns:a16="http://schemas.microsoft.com/office/drawing/2014/main" id="{BDC7A1B5-17FF-4EC1-BAAD-E7004EF05E04}"/>
              </a:ext>
            </a:extLst>
          </p:cNvPr>
          <p:cNvGraphicFramePr>
            <a:graphicFrameLocks/>
          </p:cNvGraphicFramePr>
          <p:nvPr>
            <p:extLst>
              <p:ext uri="{D42A27DB-BD31-4B8C-83A1-F6EECF244321}">
                <p14:modId xmlns:p14="http://schemas.microsoft.com/office/powerpoint/2010/main" val="3892170836"/>
              </p:ext>
            </p:extLst>
          </p:nvPr>
        </p:nvGraphicFramePr>
        <p:xfrm>
          <a:off x="815305" y="2728765"/>
          <a:ext cx="3602736" cy="924560"/>
        </p:xfrm>
        <a:graphic>
          <a:graphicData uri="http://schemas.openxmlformats.org/drawingml/2006/table">
            <a:tbl>
              <a:tblPr firstRow="1" bandRow="1">
                <a:tableStyleId>{5C22544A-7EE6-4342-B048-85BDC9FD1C3A}</a:tableStyleId>
              </a:tblPr>
              <a:tblGrid>
                <a:gridCol w="3602736">
                  <a:extLst>
                    <a:ext uri="{9D8B030D-6E8A-4147-A177-3AD203B41FA5}">
                      <a16:colId xmlns:a16="http://schemas.microsoft.com/office/drawing/2014/main" val="20000"/>
                    </a:ext>
                  </a:extLst>
                </a:gridCol>
              </a:tblGrid>
              <a:tr h="582263">
                <a:tc>
                  <a:txBody>
                    <a:bodyPr/>
                    <a:lstStyle/>
                    <a:p>
                      <a:pPr>
                        <a:spcBef>
                          <a:spcPts val="1200"/>
                        </a:spcBef>
                      </a:pPr>
                      <a:r>
                        <a:rPr lang="en-US" sz="1400" b="0" dirty="0">
                          <a:solidFill>
                            <a:srgbClr val="0071BD"/>
                          </a:solidFill>
                          <a:latin typeface="Source Sans Pro Semibold" panose="020B0603030403020204" pitchFamily="34" charset="0"/>
                        </a:rPr>
                        <a:t>Assumptions:</a:t>
                      </a:r>
                    </a:p>
                    <a:p>
                      <a:pPr marL="91440" indent="-91440">
                        <a:spcBef>
                          <a:spcPts val="400"/>
                        </a:spcBef>
                        <a:buClr>
                          <a:srgbClr val="0071BD"/>
                        </a:buClr>
                        <a:buFont typeface="Arial" panose="020B0604020202020204" pitchFamily="34" charset="0"/>
                        <a:buChar char="•"/>
                      </a:pPr>
                      <a:r>
                        <a:rPr lang="en-US" sz="1400" b="0" dirty="0">
                          <a:solidFill>
                            <a:srgbClr val="000000"/>
                          </a:solidFill>
                        </a:rPr>
                        <a:t>Andy’s monthly Social Security benefit = $1,500</a:t>
                      </a:r>
                    </a:p>
                    <a:p>
                      <a:pPr marL="91440" indent="-91440">
                        <a:spcBef>
                          <a:spcPts val="400"/>
                        </a:spcBef>
                        <a:buClr>
                          <a:srgbClr val="0071BD"/>
                        </a:buClr>
                        <a:buFont typeface="Arial" panose="020B0604020202020204" pitchFamily="34" charset="0"/>
                        <a:buChar char="•"/>
                      </a:pPr>
                      <a:r>
                        <a:rPr lang="en-US" sz="1400" b="0" dirty="0">
                          <a:solidFill>
                            <a:srgbClr val="000000"/>
                          </a:solidFill>
                        </a:rPr>
                        <a:t>Andy’s monthly pension = $1,000</a:t>
                      </a:r>
                    </a:p>
                  </a:txBody>
                  <a:tcPr marL="73152"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0"/>
                  </a:ext>
                </a:extLst>
              </a:tr>
            </a:tbl>
          </a:graphicData>
        </a:graphic>
      </p:graphicFrame>
      <p:sp>
        <p:nvSpPr>
          <p:cNvPr id="19" name="Rectangle 18">
            <a:extLst>
              <a:ext uri="{FF2B5EF4-FFF2-40B4-BE49-F238E27FC236}">
                <a16:creationId xmlns:a16="http://schemas.microsoft.com/office/drawing/2014/main" id="{0A315D77-B718-4120-892E-E891609CC4D3}"/>
              </a:ext>
            </a:extLst>
          </p:cNvPr>
          <p:cNvSpPr/>
          <p:nvPr/>
        </p:nvSpPr>
        <p:spPr bwMode="auto">
          <a:xfrm>
            <a:off x="696433" y="2158409"/>
            <a:ext cx="3840480" cy="3333307"/>
          </a:xfrm>
          <a:prstGeom prst="rect">
            <a:avLst/>
          </a:prstGeom>
          <a:noFill/>
          <a:ln w="9525" cap="flat" cmpd="sng" algn="ctr">
            <a:solidFill>
              <a:srgbClr val="BA6027"/>
            </a:solidFill>
            <a:prstDash val="solid"/>
            <a:round/>
            <a:headEnd type="none" w="med" len="med"/>
            <a:tailEnd type="none" w="med" len="med"/>
          </a:ln>
          <a:effectLst/>
        </p:spPr>
        <p:txBody>
          <a:bodyPr vert="horz" wrap="square" lIns="91440" tIns="182880" rIns="91440" bIns="45720" numCol="1" rtlCol="0" anchor="t" anchorCtr="0" compatLnSpc="1">
            <a:prstTxWarp prst="textNoShape">
              <a:avLst/>
            </a:prstTxWarp>
          </a:bodyPr>
          <a:lstStyle/>
          <a:p>
            <a:pPr defTabSz="1019175"/>
            <a:r>
              <a:rPr lang="en-US" sz="1800" dirty="0">
                <a:solidFill>
                  <a:srgbClr val="BA6027"/>
                </a:solidFill>
                <a:latin typeface="+mj-lt"/>
                <a:ea typeface="ＭＳ Ｐゴシック" charset="0"/>
                <a:cs typeface="ＭＳ Ｐゴシック" charset="0"/>
              </a:rPr>
              <a:t>Windfall Elimination Provision (WEP)</a:t>
            </a:r>
          </a:p>
        </p:txBody>
      </p:sp>
      <p:sp>
        <p:nvSpPr>
          <p:cNvPr id="22" name="Rectangle 21">
            <a:extLst>
              <a:ext uri="{FF2B5EF4-FFF2-40B4-BE49-F238E27FC236}">
                <a16:creationId xmlns:a16="http://schemas.microsoft.com/office/drawing/2014/main" id="{C6149CAA-C61A-4504-93AD-6E6CB4A9B4F0}"/>
              </a:ext>
            </a:extLst>
          </p:cNvPr>
          <p:cNvSpPr/>
          <p:nvPr/>
        </p:nvSpPr>
        <p:spPr bwMode="auto">
          <a:xfrm>
            <a:off x="4646428" y="2158409"/>
            <a:ext cx="3840480" cy="3333307"/>
          </a:xfrm>
          <a:prstGeom prst="rect">
            <a:avLst/>
          </a:prstGeom>
          <a:noFill/>
          <a:ln w="9525" cap="flat" cmpd="sng" algn="ctr">
            <a:solidFill>
              <a:srgbClr val="BA6027"/>
            </a:solidFill>
            <a:prstDash val="solid"/>
            <a:round/>
            <a:headEnd type="none" w="med" len="med"/>
            <a:tailEnd type="none" w="med" len="med"/>
          </a:ln>
          <a:effectLst/>
        </p:spPr>
        <p:txBody>
          <a:bodyPr vert="horz" wrap="square" lIns="91440" tIns="182880" rIns="91440" bIns="45720" numCol="1" rtlCol="0" anchor="t" anchorCtr="0" compatLnSpc="1">
            <a:prstTxWarp prst="textNoShape">
              <a:avLst/>
            </a:prstTxWarp>
          </a:bodyPr>
          <a:lstStyle/>
          <a:p>
            <a:pPr defTabSz="1019175"/>
            <a:r>
              <a:rPr lang="en-US" sz="1800" dirty="0">
                <a:solidFill>
                  <a:srgbClr val="BA6027"/>
                </a:solidFill>
                <a:latin typeface="+mj-lt"/>
                <a:ea typeface="ＭＳ Ｐゴシック" charset="0"/>
                <a:cs typeface="ＭＳ Ｐゴシック" charset="0"/>
              </a:rPr>
              <a:t>Government Pension Offset (GPO)</a:t>
            </a:r>
          </a:p>
        </p:txBody>
      </p:sp>
    </p:spTree>
    <p:extLst>
      <p:ext uri="{BB962C8B-B14F-4D97-AF65-F5344CB8AC3E}">
        <p14:creationId xmlns:p14="http://schemas.microsoft.com/office/powerpoint/2010/main" val="429080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5" name="Rectangle 5"/>
          <p:cNvSpPr>
            <a:spLocks noGrp="1" noChangeArrowheads="1"/>
          </p:cNvSpPr>
          <p:nvPr>
            <p:ph type="title"/>
          </p:nvPr>
        </p:nvSpPr>
        <p:spPr/>
        <p:txBody>
          <a:bodyPr/>
          <a:lstStyle/>
          <a:p>
            <a:r>
              <a:rPr lang="en-US" dirty="0"/>
              <a:t>Closing thoughts</a:t>
            </a:r>
          </a:p>
        </p:txBody>
      </p:sp>
      <p:sp>
        <p:nvSpPr>
          <p:cNvPr id="3" name="Content Placeholder 2"/>
          <p:cNvSpPr>
            <a:spLocks noGrp="1"/>
          </p:cNvSpPr>
          <p:nvPr>
            <p:ph idx="1"/>
          </p:nvPr>
        </p:nvSpPr>
        <p:spPr>
          <a:xfrm>
            <a:off x="2091936" y="2212710"/>
            <a:ext cx="6366263" cy="3798974"/>
          </a:xfrm>
        </p:spPr>
        <p:txBody>
          <a:bodyPr/>
          <a:lstStyle/>
          <a:p>
            <a:pPr marL="0" indent="0">
              <a:buNone/>
            </a:pPr>
            <a:r>
              <a:rPr lang="en-US" dirty="0"/>
              <a:t>Social Security is a critical component </a:t>
            </a:r>
            <a:br>
              <a:rPr lang="en-US" dirty="0"/>
            </a:br>
            <a:r>
              <a:rPr lang="en-US" dirty="0"/>
              <a:t>of an effective retirement income plan</a:t>
            </a:r>
          </a:p>
          <a:p>
            <a:pPr marL="0" indent="0">
              <a:buNone/>
            </a:pPr>
            <a:r>
              <a:rPr lang="en-US" dirty="0"/>
              <a:t>Understanding and making the right decisions around taking Social Security can be a big driver of success in retirement</a:t>
            </a:r>
          </a:p>
          <a:p>
            <a:pPr marL="0" indent="0">
              <a:buNone/>
            </a:pPr>
            <a:r>
              <a:rPr lang="en-US" dirty="0"/>
              <a:t>Work with your financial advisor to assess your personal situation</a:t>
            </a:r>
          </a:p>
          <a:p>
            <a:pPr marL="0" indent="0">
              <a:buNone/>
            </a:pPr>
            <a:endParaRPr lang="en-US" dirty="0"/>
          </a:p>
        </p:txBody>
      </p:sp>
      <p:sp>
        <p:nvSpPr>
          <p:cNvPr id="5" name="TextBox 4"/>
          <p:cNvSpPr txBox="1"/>
          <p:nvPr/>
        </p:nvSpPr>
        <p:spPr>
          <a:xfrm>
            <a:off x="1434929" y="2113821"/>
            <a:ext cx="748923" cy="769441"/>
          </a:xfrm>
          <a:prstGeom prst="rect">
            <a:avLst/>
          </a:prstGeom>
          <a:noFill/>
        </p:spPr>
        <p:txBody>
          <a:bodyPr wrap="none" rtlCol="0">
            <a:spAutoFit/>
          </a:bodyPr>
          <a:lstStyle/>
          <a:p>
            <a:pPr algn="l"/>
            <a:r>
              <a:rPr lang="en-US" sz="4400" dirty="0">
                <a:solidFill>
                  <a:srgbClr val="285A21"/>
                </a:solidFill>
                <a:latin typeface="+mn-lt"/>
              </a:rPr>
              <a:t>✓</a:t>
            </a:r>
          </a:p>
        </p:txBody>
      </p:sp>
      <p:sp>
        <p:nvSpPr>
          <p:cNvPr id="6" name="TextBox 5"/>
          <p:cNvSpPr txBox="1"/>
          <p:nvPr/>
        </p:nvSpPr>
        <p:spPr>
          <a:xfrm>
            <a:off x="1434929" y="3204247"/>
            <a:ext cx="748923" cy="769441"/>
          </a:xfrm>
          <a:prstGeom prst="rect">
            <a:avLst/>
          </a:prstGeom>
          <a:noFill/>
        </p:spPr>
        <p:txBody>
          <a:bodyPr wrap="none" rtlCol="0">
            <a:spAutoFit/>
          </a:bodyPr>
          <a:lstStyle/>
          <a:p>
            <a:pPr algn="l"/>
            <a:r>
              <a:rPr lang="en-US" sz="4400" dirty="0">
                <a:solidFill>
                  <a:srgbClr val="285A21"/>
                </a:solidFill>
                <a:latin typeface="+mn-lt"/>
              </a:rPr>
              <a:t>✓</a:t>
            </a:r>
          </a:p>
        </p:txBody>
      </p:sp>
      <p:sp>
        <p:nvSpPr>
          <p:cNvPr id="7" name="TextBox 6"/>
          <p:cNvSpPr txBox="1"/>
          <p:nvPr/>
        </p:nvSpPr>
        <p:spPr>
          <a:xfrm>
            <a:off x="1434929" y="4715436"/>
            <a:ext cx="748923" cy="769441"/>
          </a:xfrm>
          <a:prstGeom prst="rect">
            <a:avLst/>
          </a:prstGeom>
          <a:noFill/>
        </p:spPr>
        <p:txBody>
          <a:bodyPr wrap="none" rtlCol="0">
            <a:spAutoFit/>
          </a:bodyPr>
          <a:lstStyle/>
          <a:p>
            <a:pPr algn="l"/>
            <a:r>
              <a:rPr lang="en-US" sz="4400" dirty="0">
                <a:solidFill>
                  <a:srgbClr val="285A21"/>
                </a:solidFill>
                <a:latin typeface="+mn-lt"/>
              </a:rPr>
              <a:t>✓</a:t>
            </a:r>
          </a:p>
        </p:txBody>
      </p:sp>
    </p:spTree>
    <p:extLst>
      <p:ext uri="{BB962C8B-B14F-4D97-AF65-F5344CB8AC3E}">
        <p14:creationId xmlns:p14="http://schemas.microsoft.com/office/powerpoint/2010/main" val="2234500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US" dirty="0"/>
          </a:p>
          <a:p>
            <a:endParaRPr lang="en-US" dirty="0"/>
          </a:p>
          <a:p>
            <a:r>
              <a:rPr lang="en-US" dirty="0">
                <a:latin typeface="+mn-lt"/>
              </a:rPr>
              <a:t>For informational purposes. Not an investment recommendation.</a:t>
            </a:r>
          </a:p>
          <a:p>
            <a:r>
              <a:rPr lang="en-US" dirty="0"/>
              <a:t>This information is not meant as tax or legal advice.</a:t>
            </a:r>
          </a:p>
          <a:p>
            <a:r>
              <a:rPr lang="en-US" dirty="0"/>
              <a:t>Please consult your legal or tax advisor before making any decisions.</a:t>
            </a:r>
          </a:p>
        </p:txBody>
      </p:sp>
    </p:spTree>
    <p:extLst>
      <p:ext uri="{BB962C8B-B14F-4D97-AF65-F5344CB8AC3E}">
        <p14:creationId xmlns:p14="http://schemas.microsoft.com/office/powerpoint/2010/main" val="177163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60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facts</a:t>
            </a:r>
          </a:p>
        </p:txBody>
      </p:sp>
      <p:sp>
        <p:nvSpPr>
          <p:cNvPr id="3" name="Content Placeholder 2"/>
          <p:cNvSpPr>
            <a:spLocks noGrp="1"/>
          </p:cNvSpPr>
          <p:nvPr>
            <p:ph idx="1"/>
          </p:nvPr>
        </p:nvSpPr>
        <p:spPr>
          <a:xfrm>
            <a:off x="575234" y="2076136"/>
            <a:ext cx="8104532" cy="3798974"/>
          </a:xfrm>
        </p:spPr>
        <p:txBody>
          <a:bodyPr/>
          <a:lstStyle/>
          <a:p>
            <a:r>
              <a:rPr lang="en-US" dirty="0">
                <a:solidFill>
                  <a:srgbClr val="000000"/>
                </a:solidFill>
              </a:rPr>
              <a:t>Almost 70 million Americans receive Social Security benefits totaling roughly $1 trillion in benefits annually</a:t>
            </a:r>
          </a:p>
          <a:p>
            <a:r>
              <a:rPr lang="en-US" dirty="0">
                <a:solidFill>
                  <a:srgbClr val="000000"/>
                </a:solidFill>
              </a:rPr>
              <a:t>The average monthly retirement benefit is $1,681 </a:t>
            </a:r>
          </a:p>
          <a:p>
            <a:r>
              <a:rPr lang="en-US" dirty="0">
                <a:solidFill>
                  <a:srgbClr val="000000"/>
                </a:solidFill>
              </a:rPr>
              <a:t>For over 60% of elderly beneficiaries, Social Security provides the majority of their cash income</a:t>
            </a:r>
          </a:p>
          <a:p>
            <a:r>
              <a:rPr lang="en-US" dirty="0">
                <a:solidFill>
                  <a:srgbClr val="000000"/>
                </a:solidFill>
              </a:rPr>
              <a:t>Social Security trust fund is projected to be exhausted in 2034, at which time benefits would be reduced by roughly 25%</a:t>
            </a:r>
          </a:p>
        </p:txBody>
      </p:sp>
      <p:sp>
        <p:nvSpPr>
          <p:cNvPr id="4" name="Text Placeholder 3"/>
          <p:cNvSpPr>
            <a:spLocks noGrp="1"/>
          </p:cNvSpPr>
          <p:nvPr>
            <p:ph type="body" sz="quarter" idx="10"/>
          </p:nvPr>
        </p:nvSpPr>
        <p:spPr/>
        <p:txBody>
          <a:bodyPr/>
          <a:lstStyle/>
          <a:p>
            <a:r>
              <a:rPr lang="en-US" dirty="0"/>
              <a:t>Source: Fast Facts &amp; Figures About Social Security</a:t>
            </a:r>
            <a:r>
              <a:rPr lang="en-US" dirty="0">
                <a:solidFill>
                  <a:srgbClr val="000000"/>
                </a:solidFill>
              </a:rPr>
              <a:t>,</a:t>
            </a:r>
            <a:r>
              <a:rPr lang="en-US" dirty="0">
                <a:solidFill>
                  <a:srgbClr val="FF0000"/>
                </a:solidFill>
              </a:rPr>
              <a:t> </a:t>
            </a:r>
            <a:r>
              <a:rPr lang="en-US" dirty="0">
                <a:solidFill>
                  <a:srgbClr val="000000"/>
                </a:solidFill>
              </a:rPr>
              <a:t>2022</a:t>
            </a:r>
          </a:p>
        </p:txBody>
      </p:sp>
    </p:spTree>
    <p:extLst>
      <p:ext uri="{BB962C8B-B14F-4D97-AF65-F5344CB8AC3E}">
        <p14:creationId xmlns:p14="http://schemas.microsoft.com/office/powerpoint/2010/main" val="120515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4C92-1943-6542-B236-EE1C08D578F1}"/>
              </a:ext>
            </a:extLst>
          </p:cNvPr>
          <p:cNvSpPr>
            <a:spLocks noGrp="1"/>
          </p:cNvSpPr>
          <p:nvPr>
            <p:ph type="title"/>
          </p:nvPr>
        </p:nvSpPr>
        <p:spPr/>
        <p:txBody>
          <a:bodyPr/>
          <a:lstStyle/>
          <a:p>
            <a:r>
              <a:rPr lang="en-US" dirty="0"/>
              <a:t>What steps might be taken to address the program’s solvency issues?</a:t>
            </a:r>
          </a:p>
        </p:txBody>
      </p:sp>
      <p:sp>
        <p:nvSpPr>
          <p:cNvPr id="3" name="Content Placeholder 2">
            <a:extLst>
              <a:ext uri="{FF2B5EF4-FFF2-40B4-BE49-F238E27FC236}">
                <a16:creationId xmlns:a16="http://schemas.microsoft.com/office/drawing/2014/main" id="{62081CB3-3C76-6D42-85E4-DAD27082AF39}"/>
              </a:ext>
            </a:extLst>
          </p:cNvPr>
          <p:cNvSpPr>
            <a:spLocks noGrp="1"/>
          </p:cNvSpPr>
          <p:nvPr>
            <p:ph idx="1"/>
          </p:nvPr>
        </p:nvSpPr>
        <p:spPr/>
        <p:txBody>
          <a:bodyPr/>
          <a:lstStyle/>
          <a:p>
            <a:r>
              <a:rPr lang="en-US" dirty="0"/>
              <a:t>Increase in the payroll tax — at least for some taxpayers</a:t>
            </a:r>
          </a:p>
          <a:p>
            <a:r>
              <a:rPr lang="en-US" dirty="0"/>
              <a:t>Increase in the retirement age</a:t>
            </a:r>
          </a:p>
          <a:p>
            <a:r>
              <a:rPr lang="en-US" dirty="0"/>
              <a:t>Adjustment to the COLA formula</a:t>
            </a:r>
          </a:p>
          <a:p>
            <a:r>
              <a:rPr lang="en-US" dirty="0"/>
              <a:t>Sharper increase in wage base to apply payroll tax to a larger portion of overall wages</a:t>
            </a:r>
          </a:p>
          <a:p>
            <a:r>
              <a:rPr lang="en-US" dirty="0"/>
              <a:t>Means-testing benefits for higher income recipients</a:t>
            </a:r>
          </a:p>
        </p:txBody>
      </p:sp>
      <p:sp>
        <p:nvSpPr>
          <p:cNvPr id="8" name="Text Placeholder 7">
            <a:extLst>
              <a:ext uri="{FF2B5EF4-FFF2-40B4-BE49-F238E27FC236}">
                <a16:creationId xmlns:a16="http://schemas.microsoft.com/office/drawing/2014/main" id="{24921290-3FC2-4F3F-8FC2-A7C71B62506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7790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can help address </a:t>
            </a:r>
            <a:br>
              <a:rPr lang="en-US" dirty="0"/>
            </a:br>
            <a:r>
              <a:rPr lang="en-US" dirty="0"/>
              <a:t>these key risks in retirement</a:t>
            </a:r>
          </a:p>
        </p:txBody>
      </p:sp>
      <p:sp>
        <p:nvSpPr>
          <p:cNvPr id="5" name="Text Placeholder 4"/>
          <p:cNvSpPr>
            <a:spLocks noGrp="1"/>
          </p:cNvSpPr>
          <p:nvPr>
            <p:ph type="body" sz="quarter" idx="10"/>
          </p:nvPr>
        </p:nvSpPr>
        <p:spPr/>
        <p:txBody>
          <a:bodyPr/>
          <a:lstStyle/>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84866544"/>
              </p:ext>
            </p:extLst>
          </p:nvPr>
        </p:nvGraphicFramePr>
        <p:xfrm>
          <a:off x="685799" y="2171700"/>
          <a:ext cx="7168830" cy="1493520"/>
        </p:xfrm>
        <a:graphic>
          <a:graphicData uri="http://schemas.openxmlformats.org/drawingml/2006/table">
            <a:tbl>
              <a:tblPr firstRow="1" bandRow="1">
                <a:tableStyleId>{5C22544A-7EE6-4342-B048-85BDC9FD1C3A}</a:tableStyleId>
              </a:tblPr>
              <a:tblGrid>
                <a:gridCol w="2389610">
                  <a:extLst>
                    <a:ext uri="{9D8B030D-6E8A-4147-A177-3AD203B41FA5}">
                      <a16:colId xmlns:a16="http://schemas.microsoft.com/office/drawing/2014/main" val="20000"/>
                    </a:ext>
                  </a:extLst>
                </a:gridCol>
                <a:gridCol w="2389610">
                  <a:extLst>
                    <a:ext uri="{9D8B030D-6E8A-4147-A177-3AD203B41FA5}">
                      <a16:colId xmlns:a16="http://schemas.microsoft.com/office/drawing/2014/main" val="20001"/>
                    </a:ext>
                  </a:extLst>
                </a:gridCol>
                <a:gridCol w="2389610">
                  <a:extLst>
                    <a:ext uri="{9D8B030D-6E8A-4147-A177-3AD203B41FA5}">
                      <a16:colId xmlns:a16="http://schemas.microsoft.com/office/drawing/2014/main" val="20002"/>
                    </a:ext>
                  </a:extLst>
                </a:gridCol>
              </a:tblGrid>
              <a:tr h="370840">
                <a:tc>
                  <a:txBody>
                    <a:bodyPr/>
                    <a:lstStyle/>
                    <a:p>
                      <a:pPr algn="l"/>
                      <a:r>
                        <a:rPr lang="en-US" sz="2000" b="0" dirty="0">
                          <a:solidFill>
                            <a:schemeClr val="accent6"/>
                          </a:solidFill>
                          <a:latin typeface="+mj-lt"/>
                        </a:rPr>
                        <a:t>Longevity</a:t>
                      </a:r>
                    </a:p>
                  </a:txBody>
                  <a:tcPr marL="182880" marR="182880" marT="91440">
                    <a:lnL w="12700" cmpd="sng">
                      <a:noFill/>
                    </a:lnL>
                    <a:lnR w="1905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E1C65"/>
                    </a:solidFill>
                  </a:tcPr>
                </a:tc>
                <a:tc>
                  <a:txBody>
                    <a:bodyPr/>
                    <a:lstStyle/>
                    <a:p>
                      <a:pPr algn="l"/>
                      <a:r>
                        <a:rPr lang="en-US" sz="2000" b="0" dirty="0">
                          <a:solidFill>
                            <a:schemeClr val="accent6"/>
                          </a:solidFill>
                          <a:latin typeface="+mj-lt"/>
                        </a:rPr>
                        <a:t>Inflation</a:t>
                      </a:r>
                    </a:p>
                  </a:txBody>
                  <a:tcPr marL="182880" marR="182880" marT="91440">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3463"/>
                    </a:solidFill>
                  </a:tcPr>
                </a:tc>
                <a:tc>
                  <a:txBody>
                    <a:bodyPr/>
                    <a:lstStyle/>
                    <a:p>
                      <a:pPr algn="l"/>
                      <a:r>
                        <a:rPr lang="en-US" sz="2000" b="0" dirty="0">
                          <a:solidFill>
                            <a:schemeClr val="accent6"/>
                          </a:solidFill>
                          <a:latin typeface="+mj-lt"/>
                        </a:rPr>
                        <a:t>Markets</a:t>
                      </a:r>
                    </a:p>
                  </a:txBody>
                  <a:tcPr marL="182880" marR="182880" marT="91440">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5F6C"/>
                    </a:solidFill>
                  </a:tcPr>
                </a:tc>
                <a:extLst>
                  <a:ext uri="{0D108BD9-81ED-4DB2-BD59-A6C34878D82A}">
                    <a16:rowId xmlns:a16="http://schemas.microsoft.com/office/drawing/2014/main" val="10000"/>
                  </a:ext>
                </a:extLst>
              </a:tr>
              <a:tr h="0">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mj-lt"/>
                          <a:ea typeface="+mn-ea"/>
                          <a:cs typeface="+mn-cs"/>
                        </a:rPr>
                        <a:t>Lifetime income for worker and spouse</a:t>
                      </a:r>
                    </a:p>
                    <a:p>
                      <a:endParaRPr lang="en-US" sz="1400" b="0" dirty="0">
                        <a:solidFill>
                          <a:schemeClr val="accent6"/>
                        </a:solidFill>
                        <a:latin typeface="+mj-lt"/>
                      </a:endParaRPr>
                    </a:p>
                  </a:txBody>
                  <a:tcPr marL="182880" marR="182880" marB="365760">
                    <a:lnL w="12700" cmpd="sng">
                      <a:noFill/>
                    </a:lnL>
                    <a:lnR w="1905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4E1C65"/>
                    </a:solidFill>
                  </a:tcPr>
                </a:tc>
                <a:tc>
                  <a:txBody>
                    <a:bodyPr/>
                    <a:lstStyle/>
                    <a:p>
                      <a:r>
                        <a:rPr lang="en-US" sz="1400" b="0" dirty="0">
                          <a:solidFill>
                            <a:schemeClr val="accent6"/>
                          </a:solidFill>
                          <a:latin typeface="+mj-lt"/>
                        </a:rPr>
                        <a:t>Regular cost-of-living adjustments</a:t>
                      </a:r>
                    </a:p>
                    <a:p>
                      <a:endParaRPr lang="en-US" sz="1400" b="0" dirty="0">
                        <a:solidFill>
                          <a:schemeClr val="accent6"/>
                        </a:solidFill>
                        <a:latin typeface="+mj-lt"/>
                      </a:endParaRPr>
                    </a:p>
                  </a:txBody>
                  <a:tcPr marL="182880" marR="182880" marB="365760">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3463"/>
                    </a:solidFill>
                  </a:tcPr>
                </a:tc>
                <a:tc>
                  <a:txBody>
                    <a:bodyPr/>
                    <a:lstStyle/>
                    <a:p>
                      <a:r>
                        <a:rPr lang="en-US" sz="1400" b="0" dirty="0">
                          <a:solidFill>
                            <a:schemeClr val="accent6"/>
                          </a:solidFill>
                          <a:latin typeface="+mj-lt"/>
                        </a:rPr>
                        <a:t>Benefits not</a:t>
                      </a:r>
                      <a:r>
                        <a:rPr lang="en-US" sz="1400" b="0" baseline="0" dirty="0">
                          <a:solidFill>
                            <a:schemeClr val="accent6"/>
                          </a:solidFill>
                          <a:latin typeface="+mj-lt"/>
                        </a:rPr>
                        <a:t> </a:t>
                      </a:r>
                      <a:r>
                        <a:rPr lang="en-US" sz="1400" b="0" dirty="0">
                          <a:solidFill>
                            <a:schemeClr val="accent6"/>
                          </a:solidFill>
                          <a:latin typeface="+mj-lt"/>
                        </a:rPr>
                        <a:t>affected </a:t>
                      </a:r>
                      <a:br>
                        <a:rPr lang="en-US" sz="1400" b="0" dirty="0">
                          <a:solidFill>
                            <a:schemeClr val="accent6"/>
                          </a:solidFill>
                          <a:latin typeface="+mj-lt"/>
                        </a:rPr>
                      </a:br>
                      <a:r>
                        <a:rPr lang="en-US" sz="1400" b="0" dirty="0">
                          <a:solidFill>
                            <a:schemeClr val="accent6"/>
                          </a:solidFill>
                          <a:latin typeface="+mj-lt"/>
                        </a:rPr>
                        <a:t>by</a:t>
                      </a:r>
                      <a:r>
                        <a:rPr lang="en-US" sz="1400" b="0" baseline="0" dirty="0">
                          <a:solidFill>
                            <a:schemeClr val="accent6"/>
                          </a:solidFill>
                          <a:latin typeface="+mj-lt"/>
                        </a:rPr>
                        <a:t> </a:t>
                      </a:r>
                      <a:r>
                        <a:rPr lang="en-US" sz="1400" b="0" dirty="0">
                          <a:solidFill>
                            <a:schemeClr val="accent6"/>
                          </a:solidFill>
                          <a:latin typeface="+mj-lt"/>
                        </a:rPr>
                        <a:t>markets</a:t>
                      </a:r>
                    </a:p>
                    <a:p>
                      <a:endParaRPr lang="en-US" sz="1400" b="0" dirty="0">
                        <a:solidFill>
                          <a:schemeClr val="accent6"/>
                        </a:solidFill>
                        <a:latin typeface="+mj-lt"/>
                      </a:endParaRPr>
                    </a:p>
                  </a:txBody>
                  <a:tcPr marL="182880" marR="182880" marB="365760">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F6C"/>
                    </a:solidFill>
                  </a:tcPr>
                </a:tc>
                <a:extLst>
                  <a:ext uri="{0D108BD9-81ED-4DB2-BD59-A6C34878D82A}">
                    <a16:rowId xmlns:a16="http://schemas.microsoft.com/office/drawing/2014/main" val="10001"/>
                  </a:ext>
                </a:extLst>
              </a:tr>
            </a:tbl>
          </a:graphicData>
        </a:graphic>
      </p:graphicFrame>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53741" y="3262899"/>
            <a:ext cx="270953" cy="255015"/>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r="14744"/>
          <a:stretch/>
        </p:blipFill>
        <p:spPr>
          <a:xfrm>
            <a:off x="5078993" y="3247170"/>
            <a:ext cx="234731" cy="275326"/>
          </a:xfrm>
          <a:prstGeom prst="rect">
            <a:avLst/>
          </a:prstGeom>
        </p:spPr>
      </p:pic>
      <p:sp>
        <p:nvSpPr>
          <p:cNvPr id="23" name="Freeform 22"/>
          <p:cNvSpPr/>
          <p:nvPr/>
        </p:nvSpPr>
        <p:spPr bwMode="auto">
          <a:xfrm>
            <a:off x="7248509" y="3236587"/>
            <a:ext cx="459059" cy="285909"/>
          </a:xfrm>
          <a:custGeom>
            <a:avLst/>
            <a:gdLst>
              <a:gd name="connsiteX0" fmla="*/ 152400 w 1242060"/>
              <a:gd name="connsiteY0" fmla="*/ 518160 h 1051560"/>
              <a:gd name="connsiteX1" fmla="*/ 274320 w 1242060"/>
              <a:gd name="connsiteY1" fmla="*/ 0 h 1051560"/>
              <a:gd name="connsiteX2" fmla="*/ 381000 w 1242060"/>
              <a:gd name="connsiteY2" fmla="*/ 1051560 h 1051560"/>
              <a:gd name="connsiteX3" fmla="*/ 472440 w 1242060"/>
              <a:gd name="connsiteY3" fmla="*/ 655320 h 1051560"/>
              <a:gd name="connsiteX4" fmla="*/ 533400 w 1242060"/>
              <a:gd name="connsiteY4" fmla="*/ 830580 h 1051560"/>
              <a:gd name="connsiteX5" fmla="*/ 586740 w 1242060"/>
              <a:gd name="connsiteY5" fmla="*/ 502920 h 1051560"/>
              <a:gd name="connsiteX6" fmla="*/ 662940 w 1242060"/>
              <a:gd name="connsiteY6" fmla="*/ 480060 h 1051560"/>
              <a:gd name="connsiteX7" fmla="*/ 716280 w 1242060"/>
              <a:gd name="connsiteY7" fmla="*/ 228600 h 1051560"/>
              <a:gd name="connsiteX8" fmla="*/ 746760 w 1242060"/>
              <a:gd name="connsiteY8" fmla="*/ 495300 h 1051560"/>
              <a:gd name="connsiteX9" fmla="*/ 876300 w 1242060"/>
              <a:gd name="connsiteY9" fmla="*/ 175260 h 1051560"/>
              <a:gd name="connsiteX10" fmla="*/ 891540 w 1242060"/>
              <a:gd name="connsiteY10" fmla="*/ 662940 h 1051560"/>
              <a:gd name="connsiteX11" fmla="*/ 967740 w 1242060"/>
              <a:gd name="connsiteY11" fmla="*/ 640080 h 1051560"/>
              <a:gd name="connsiteX12" fmla="*/ 990600 w 1242060"/>
              <a:gd name="connsiteY12" fmla="*/ 899160 h 1051560"/>
              <a:gd name="connsiteX13" fmla="*/ 1082040 w 1242060"/>
              <a:gd name="connsiteY13" fmla="*/ 632460 h 1051560"/>
              <a:gd name="connsiteX14" fmla="*/ 1120140 w 1242060"/>
              <a:gd name="connsiteY14" fmla="*/ 876300 h 1051560"/>
              <a:gd name="connsiteX15" fmla="*/ 1226820 w 1242060"/>
              <a:gd name="connsiteY15" fmla="*/ 403860 h 1051560"/>
              <a:gd name="connsiteX16" fmla="*/ 1242060 w 1242060"/>
              <a:gd name="connsiteY16" fmla="*/ 769620 h 1051560"/>
              <a:gd name="connsiteX17" fmla="*/ 0 w 1242060"/>
              <a:gd name="connsiteY17" fmla="*/ 762000 h 1051560"/>
              <a:gd name="connsiteX18" fmla="*/ 83820 w 1242060"/>
              <a:gd name="connsiteY18" fmla="*/ 487680 h 1051560"/>
              <a:gd name="connsiteX19" fmla="*/ 129540 w 1242060"/>
              <a:gd name="connsiteY19" fmla="*/ 594360 h 1051560"/>
              <a:gd name="connsiteX20" fmla="*/ 152400 w 1242060"/>
              <a:gd name="connsiteY20" fmla="*/ 51816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2060" h="1051560">
                <a:moveTo>
                  <a:pt x="152400" y="518160"/>
                </a:moveTo>
                <a:lnTo>
                  <a:pt x="274320" y="0"/>
                </a:lnTo>
                <a:lnTo>
                  <a:pt x="381000" y="1051560"/>
                </a:lnTo>
                <a:lnTo>
                  <a:pt x="472440" y="655320"/>
                </a:lnTo>
                <a:lnTo>
                  <a:pt x="533400" y="830580"/>
                </a:lnTo>
                <a:lnTo>
                  <a:pt x="586740" y="502920"/>
                </a:lnTo>
                <a:lnTo>
                  <a:pt x="662940" y="480060"/>
                </a:lnTo>
                <a:lnTo>
                  <a:pt x="716280" y="228600"/>
                </a:lnTo>
                <a:lnTo>
                  <a:pt x="746760" y="495300"/>
                </a:lnTo>
                <a:lnTo>
                  <a:pt x="876300" y="175260"/>
                </a:lnTo>
                <a:lnTo>
                  <a:pt x="891540" y="662940"/>
                </a:lnTo>
                <a:lnTo>
                  <a:pt x="967740" y="640080"/>
                </a:lnTo>
                <a:lnTo>
                  <a:pt x="990600" y="899160"/>
                </a:lnTo>
                <a:lnTo>
                  <a:pt x="1082040" y="632460"/>
                </a:lnTo>
                <a:lnTo>
                  <a:pt x="1120140" y="876300"/>
                </a:lnTo>
                <a:lnTo>
                  <a:pt x="1226820" y="403860"/>
                </a:lnTo>
                <a:lnTo>
                  <a:pt x="1242060" y="769620"/>
                </a:lnTo>
                <a:lnTo>
                  <a:pt x="0" y="762000"/>
                </a:lnTo>
                <a:lnTo>
                  <a:pt x="83820" y="487680"/>
                </a:lnTo>
                <a:lnTo>
                  <a:pt x="129540" y="594360"/>
                </a:lnTo>
                <a:lnTo>
                  <a:pt x="152400" y="51816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0"/>
              <a:cs typeface="ＭＳ Ｐゴシック" charset="0"/>
            </a:endParaRPr>
          </a:p>
        </p:txBody>
      </p:sp>
      <p:graphicFrame>
        <p:nvGraphicFramePr>
          <p:cNvPr id="35" name="Table 34"/>
          <p:cNvGraphicFramePr>
            <a:graphicFrameLocks noGrp="1"/>
          </p:cNvGraphicFramePr>
          <p:nvPr>
            <p:extLst>
              <p:ext uri="{D42A27DB-BD31-4B8C-83A1-F6EECF244321}">
                <p14:modId xmlns:p14="http://schemas.microsoft.com/office/powerpoint/2010/main" val="2525532605"/>
              </p:ext>
            </p:extLst>
          </p:nvPr>
        </p:nvGraphicFramePr>
        <p:xfrm>
          <a:off x="685796" y="3692414"/>
          <a:ext cx="4779222" cy="1493520"/>
        </p:xfrm>
        <a:graphic>
          <a:graphicData uri="http://schemas.openxmlformats.org/drawingml/2006/table">
            <a:tbl>
              <a:tblPr firstRow="1" bandRow="1">
                <a:tableStyleId>{5C22544A-7EE6-4342-B048-85BDC9FD1C3A}</a:tableStyleId>
              </a:tblPr>
              <a:tblGrid>
                <a:gridCol w="2389611">
                  <a:extLst>
                    <a:ext uri="{9D8B030D-6E8A-4147-A177-3AD203B41FA5}">
                      <a16:colId xmlns:a16="http://schemas.microsoft.com/office/drawing/2014/main" val="20000"/>
                    </a:ext>
                  </a:extLst>
                </a:gridCol>
                <a:gridCol w="2389611">
                  <a:extLst>
                    <a:ext uri="{9D8B030D-6E8A-4147-A177-3AD203B41FA5}">
                      <a16:colId xmlns:a16="http://schemas.microsoft.com/office/drawing/2014/main" val="20001"/>
                    </a:ext>
                  </a:extLst>
                </a:gridCol>
              </a:tblGrid>
              <a:tr h="412521">
                <a:tc>
                  <a:txBody>
                    <a:bodyPr/>
                    <a:lstStyle/>
                    <a:p>
                      <a:pPr algn="l"/>
                      <a:r>
                        <a:rPr lang="en-US" sz="2000" b="0" dirty="0">
                          <a:solidFill>
                            <a:schemeClr val="accent6"/>
                          </a:solidFill>
                          <a:latin typeface="+mj-lt"/>
                        </a:rPr>
                        <a:t>Taxes</a:t>
                      </a:r>
                    </a:p>
                  </a:txBody>
                  <a:tcPr marL="182880" marR="182880" marT="91440">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85A21"/>
                    </a:solidFill>
                  </a:tcPr>
                </a:tc>
                <a:tc>
                  <a:txBody>
                    <a:bodyPr/>
                    <a:lstStyle/>
                    <a:p>
                      <a:pPr algn="l"/>
                      <a:r>
                        <a:rPr lang="en-US" sz="2000" b="0" dirty="0">
                          <a:solidFill>
                            <a:schemeClr val="accent6"/>
                          </a:solidFill>
                          <a:latin typeface="+mj-lt"/>
                        </a:rPr>
                        <a:t>Income</a:t>
                      </a:r>
                    </a:p>
                  </a:txBody>
                  <a:tcPr marL="182880" marR="182880" marT="91440">
                    <a:lnL w="19050" cap="flat" cmpd="sng" algn="ctr">
                      <a:solidFill>
                        <a:schemeClr val="accent6"/>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C68F1D"/>
                    </a:solidFill>
                  </a:tcPr>
                </a:tc>
                <a:extLst>
                  <a:ext uri="{0D108BD9-81ED-4DB2-BD59-A6C34878D82A}">
                    <a16:rowId xmlns:a16="http://schemas.microsoft.com/office/drawing/2014/main" val="10000"/>
                  </a:ext>
                </a:extLst>
              </a:tr>
              <a:tr h="0">
                <a:tc>
                  <a:txBody>
                    <a:bodyPr/>
                    <a:lstStyle/>
                    <a:p>
                      <a:r>
                        <a:rPr lang="en-US" sz="1400" b="0" dirty="0">
                          <a:solidFill>
                            <a:schemeClr val="accent6"/>
                          </a:solidFill>
                          <a:latin typeface="+mj-lt"/>
                        </a:rPr>
                        <a:t>Preferential tax treatment vs. other income sources such as IRA income</a:t>
                      </a:r>
                    </a:p>
                  </a:txBody>
                  <a:tcPr marL="182880" marR="182880" marB="365760">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285A21"/>
                    </a:solidFill>
                  </a:tcPr>
                </a:tc>
                <a:tc>
                  <a:txBody>
                    <a:bodyPr/>
                    <a:lstStyle/>
                    <a:p>
                      <a:r>
                        <a:rPr lang="en-US" sz="1400" b="0" dirty="0">
                          <a:solidFill>
                            <a:schemeClr val="accent6"/>
                          </a:solidFill>
                          <a:latin typeface="+mj-lt"/>
                        </a:rPr>
                        <a:t>Guaranteed income stream</a:t>
                      </a:r>
                    </a:p>
                  </a:txBody>
                  <a:tcPr marL="182880" marR="182880" marB="365760">
                    <a:lnL w="19050" cap="flat" cmpd="sng" algn="ctr">
                      <a:solidFill>
                        <a:schemeClr val="accent6"/>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C68F1D"/>
                    </a:solidFill>
                  </a:tcPr>
                </a:tc>
                <a:extLst>
                  <a:ext uri="{0D108BD9-81ED-4DB2-BD59-A6C34878D82A}">
                    <a16:rowId xmlns:a16="http://schemas.microsoft.com/office/drawing/2014/main" val="10001"/>
                  </a:ext>
                </a:extLst>
              </a:tr>
            </a:tbl>
          </a:graphicData>
        </a:graphic>
      </p:graphicFrame>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822" y="4803972"/>
            <a:ext cx="254049" cy="228600"/>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457" y="4752793"/>
            <a:ext cx="286357" cy="286357"/>
          </a:xfrm>
          <a:prstGeom prst="rect">
            <a:avLst/>
          </a:prstGeom>
        </p:spPr>
      </p:pic>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r="14744"/>
          <a:stretch/>
        </p:blipFill>
        <p:spPr>
          <a:xfrm>
            <a:off x="5078993" y="3247170"/>
            <a:ext cx="234731" cy="275326"/>
          </a:xfrm>
          <a:prstGeom prst="rect">
            <a:avLst/>
          </a:prstGeom>
        </p:spPr>
      </p:pic>
    </p:spTree>
    <p:extLst>
      <p:ext uri="{BB962C8B-B14F-4D97-AF65-F5344CB8AC3E}">
        <p14:creationId xmlns:p14="http://schemas.microsoft.com/office/powerpoint/2010/main" val="76975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fundamentals of Social Security</a:t>
            </a:r>
          </a:p>
        </p:txBody>
      </p:sp>
      <p:sp>
        <p:nvSpPr>
          <p:cNvPr id="5" name="Text Placeholder 2"/>
          <p:cNvSpPr>
            <a:spLocks noGrp="1"/>
          </p:cNvSpPr>
          <p:nvPr>
            <p:ph type="body" sz="quarter" idx="10"/>
          </p:nvPr>
        </p:nvSpPr>
        <p:spPr>
          <a:xfrm>
            <a:off x="521208" y="5910738"/>
            <a:ext cx="7882966" cy="198904"/>
          </a:xfrm>
        </p:spPr>
        <p:txBody>
          <a:bodyPr/>
          <a:lstStyle/>
          <a:p>
            <a:pPr marL="0" indent="0">
              <a:buNone/>
            </a:pPr>
            <a:r>
              <a:rPr lang="en-US" dirty="0">
                <a:solidFill>
                  <a:srgbClr val="000000"/>
                </a:solidFill>
              </a:rPr>
              <a:t>* For 2023, earnings of $1,640 constitute one quarter of coverage. No matter how high your earnings may be, you can not earn more than 4 quarters of coverage in one year.</a:t>
            </a:r>
          </a:p>
        </p:txBody>
      </p:sp>
      <p:graphicFrame>
        <p:nvGraphicFramePr>
          <p:cNvPr id="4" name="Table 3"/>
          <p:cNvGraphicFramePr>
            <a:graphicFrameLocks noGrp="1"/>
          </p:cNvGraphicFramePr>
          <p:nvPr>
            <p:extLst>
              <p:ext uri="{D42A27DB-BD31-4B8C-83A1-F6EECF244321}">
                <p14:modId xmlns:p14="http://schemas.microsoft.com/office/powerpoint/2010/main" val="3655839106"/>
              </p:ext>
            </p:extLst>
          </p:nvPr>
        </p:nvGraphicFramePr>
        <p:xfrm>
          <a:off x="674688" y="2234615"/>
          <a:ext cx="7786687" cy="2828544"/>
        </p:xfrm>
        <a:graphic>
          <a:graphicData uri="http://schemas.openxmlformats.org/drawingml/2006/table">
            <a:tbl>
              <a:tblPr/>
              <a:tblGrid>
                <a:gridCol w="1976414">
                  <a:extLst>
                    <a:ext uri="{9D8B030D-6E8A-4147-A177-3AD203B41FA5}">
                      <a16:colId xmlns:a16="http://schemas.microsoft.com/office/drawing/2014/main" val="20000"/>
                    </a:ext>
                  </a:extLst>
                </a:gridCol>
                <a:gridCol w="5810273">
                  <a:extLst>
                    <a:ext uri="{9D8B030D-6E8A-4147-A177-3AD203B41FA5}">
                      <a16:colId xmlns:a16="http://schemas.microsoft.com/office/drawing/2014/main" val="20001"/>
                    </a:ext>
                  </a:extLst>
                </a:gridCol>
              </a:tblGrid>
              <a:tr h="286148">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BA6027"/>
                          </a:solidFill>
                          <a:effectLst/>
                          <a:latin typeface="+mj-lt"/>
                          <a:ea typeface="ＭＳ Ｐゴシック" pitchFamily="34" charset="-128"/>
                        </a:rPr>
                        <a:t>Eligibility</a:t>
                      </a: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pitchFamily="34" charset="-128"/>
                        </a:rPr>
                        <a:t>At least 40 quarters of work*</a:t>
                      </a: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510">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BA6027"/>
                          </a:solidFill>
                          <a:effectLst/>
                          <a:latin typeface="+mj-lt"/>
                          <a:ea typeface="ＭＳ Ｐゴシック" pitchFamily="34" charset="-128"/>
                        </a:rPr>
                        <a:t>Individual contributions</a:t>
                      </a: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pitchFamily="34" charset="-128"/>
                        </a:rPr>
                        <a:t>Social Security payroll tax of 6.2% on first $160,200</a:t>
                      </a:r>
                      <a:br>
                        <a:rPr kumimoji="0" lang="en-US" sz="2000" b="0" i="0" u="none" strike="noStrike" cap="none" normalizeH="0" baseline="0" dirty="0">
                          <a:ln>
                            <a:noFill/>
                          </a:ln>
                          <a:solidFill>
                            <a:srgbClr val="000000"/>
                          </a:solidFill>
                          <a:effectLst/>
                          <a:latin typeface="+mn-lt"/>
                          <a:ea typeface="ＭＳ Ｐゴシック" pitchFamily="34" charset="-128"/>
                        </a:rPr>
                      </a:br>
                      <a:r>
                        <a:rPr kumimoji="0" lang="en-US" sz="2000" b="0" i="0" u="none" strike="noStrike" cap="none" normalizeH="0" baseline="0" dirty="0">
                          <a:ln>
                            <a:noFill/>
                          </a:ln>
                          <a:solidFill>
                            <a:srgbClr val="000000"/>
                          </a:solidFill>
                          <a:effectLst/>
                          <a:latin typeface="+mn-lt"/>
                          <a:ea typeface="ＭＳ Ｐゴシック" pitchFamily="34" charset="-128"/>
                        </a:rPr>
                        <a:t>of earnings </a:t>
                      </a: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510">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BA6027"/>
                          </a:solidFill>
                          <a:effectLst/>
                          <a:latin typeface="+mj-lt"/>
                          <a:ea typeface="ＭＳ Ｐゴシック" pitchFamily="34" charset="-128"/>
                        </a:rPr>
                        <a:t>Benefits</a:t>
                      </a: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pitchFamily="34" charset="-128"/>
                        </a:rPr>
                        <a:t>Calculated based on average monthly earnings indexed for inflation — top 35 earning years taken into consideration</a:t>
                      </a: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9050" cap="flat" cmpd="sng" algn="ctr">
                      <a:solidFill>
                        <a:schemeClr val="accent6">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429">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BA6027"/>
                          </a:solidFill>
                          <a:effectLst/>
                          <a:latin typeface="+mj-lt"/>
                          <a:ea typeface="ＭＳ Ｐゴシック" pitchFamily="34" charset="-128"/>
                        </a:rPr>
                        <a:t>Spousal</a:t>
                      </a:r>
                      <a:br>
                        <a:rPr kumimoji="0" lang="en-US" sz="2000" b="0" i="0" u="none" strike="noStrike" cap="none" normalizeH="0" baseline="0" dirty="0">
                          <a:ln>
                            <a:noFill/>
                          </a:ln>
                          <a:solidFill>
                            <a:srgbClr val="BA6027"/>
                          </a:solidFill>
                          <a:effectLst/>
                          <a:latin typeface="+mj-lt"/>
                          <a:ea typeface="ＭＳ Ｐゴシック" pitchFamily="34" charset="-128"/>
                        </a:rPr>
                      </a:br>
                      <a:r>
                        <a:rPr kumimoji="0" lang="en-US" sz="2000" b="0" i="0" u="none" strike="noStrike" cap="none" normalizeH="0" baseline="0" dirty="0">
                          <a:ln>
                            <a:noFill/>
                          </a:ln>
                          <a:solidFill>
                            <a:srgbClr val="BA6027"/>
                          </a:solidFill>
                          <a:effectLst/>
                          <a:latin typeface="+mj-lt"/>
                          <a:ea typeface="ＭＳ Ｐゴシック" pitchFamily="34" charset="-128"/>
                        </a:rPr>
                        <a:t>benefits</a:t>
                      </a: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pitchFamily="34" charset="-128"/>
                        </a:rPr>
                        <a:t>Spousal benefit (50% of covered spouse benefit) and survivor benefit (100% of covered spouse’</a:t>
                      </a:r>
                      <a:r>
                        <a:rPr kumimoji="0" lang="en-US" altLang="ja-JP" sz="2000" b="0" i="0" u="none" strike="noStrike" cap="none" normalizeH="0" baseline="0" dirty="0">
                          <a:ln>
                            <a:noFill/>
                          </a:ln>
                          <a:solidFill>
                            <a:srgbClr val="000000"/>
                          </a:solidFill>
                          <a:effectLst/>
                          <a:latin typeface="+mn-lt"/>
                          <a:ea typeface="ＭＳ Ｐゴシック" pitchFamily="34" charset="-128"/>
                        </a:rPr>
                        <a:t>s benefit)</a:t>
                      </a:r>
                      <a:endParaRPr kumimoji="0" lang="en-US" sz="2000" b="0" i="0" u="none" strike="noStrike" cap="none" normalizeH="0" baseline="0" dirty="0">
                        <a:ln>
                          <a:noFill/>
                        </a:ln>
                        <a:solidFill>
                          <a:srgbClr val="000000"/>
                        </a:solidFill>
                        <a:effectLst/>
                        <a:latin typeface="+mn-lt"/>
                        <a:ea typeface="ＭＳ Ｐゴシック" pitchFamily="34" charset="-128"/>
                      </a:endParaRPr>
                    </a:p>
                  </a:txBody>
                  <a:tcPr marL="91443" marR="91443" marT="64008" marB="640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880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your full retirement age (FRA)?</a:t>
            </a:r>
          </a:p>
        </p:txBody>
      </p:sp>
      <p:sp>
        <p:nvSpPr>
          <p:cNvPr id="3" name="Text Placeholder 2"/>
          <p:cNvSpPr>
            <a:spLocks noGrp="1"/>
          </p:cNvSpPr>
          <p:nvPr>
            <p:ph type="body" sz="quarter" idx="10"/>
          </p:nvPr>
        </p:nvSpPr>
        <p:spPr/>
        <p:txBody>
          <a:bodyPr/>
          <a:lstStyle/>
          <a:p>
            <a:pPr marL="0" indent="0">
              <a:buNone/>
            </a:pPr>
            <a:r>
              <a:rPr lang="en-US" dirty="0"/>
              <a:t>Source: Social Security Administration.</a:t>
            </a:r>
          </a:p>
        </p:txBody>
      </p:sp>
      <p:graphicFrame>
        <p:nvGraphicFramePr>
          <p:cNvPr id="14" name="Table 13"/>
          <p:cNvGraphicFramePr>
            <a:graphicFrameLocks noGrp="1"/>
          </p:cNvGraphicFramePr>
          <p:nvPr>
            <p:extLst>
              <p:ext uri="{D42A27DB-BD31-4B8C-83A1-F6EECF244321}">
                <p14:modId xmlns:p14="http://schemas.microsoft.com/office/powerpoint/2010/main" val="3054021475"/>
              </p:ext>
            </p:extLst>
          </p:nvPr>
        </p:nvGraphicFramePr>
        <p:xfrm>
          <a:off x="2011680" y="2215610"/>
          <a:ext cx="5120640" cy="3169920"/>
        </p:xfrm>
        <a:graphic>
          <a:graphicData uri="http://schemas.openxmlformats.org/drawingml/2006/table">
            <a:tbl>
              <a:tblPr firstRow="1" bandRow="1">
                <a:tableStyleId>{BDBED569-4797-4DF1-A0F4-6AAB3CD982D8}</a:tableStyleId>
              </a:tblPr>
              <a:tblGrid>
                <a:gridCol w="256032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tblGrid>
              <a:tr h="370840">
                <a:tc>
                  <a:txBody>
                    <a:bodyPr/>
                    <a:lstStyle/>
                    <a:p>
                      <a:r>
                        <a:rPr kumimoji="0" lang="en-US" sz="2000" b="0" i="0" u="none" strike="noStrike" kern="1200" cap="none" normalizeH="0" baseline="0" dirty="0">
                          <a:ln>
                            <a:noFill/>
                          </a:ln>
                          <a:solidFill>
                            <a:srgbClr val="BA6027"/>
                          </a:solidFill>
                          <a:effectLst/>
                          <a:latin typeface="+mj-lt"/>
                          <a:ea typeface="ＭＳ Ｐゴシック" pitchFamily="34" charset="-128"/>
                          <a:cs typeface="+mn-cs"/>
                        </a:rPr>
                        <a:t>Year of birth</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A5A6A5"/>
                      </a:solidFill>
                      <a:prstDash val="solid"/>
                      <a:round/>
                      <a:headEnd type="none" w="med" len="med"/>
                      <a:tailEnd type="none" w="med" len="med"/>
                    </a:lnB>
                  </a:tcPr>
                </a:tc>
                <a:tc>
                  <a:txBody>
                    <a:bodyPr/>
                    <a:lstStyle/>
                    <a:p>
                      <a:r>
                        <a:rPr kumimoji="0" lang="en-US" sz="2000" b="0" i="0" u="none" strike="noStrike" kern="1200" cap="none" normalizeH="0" baseline="0" dirty="0">
                          <a:ln>
                            <a:noFill/>
                          </a:ln>
                          <a:solidFill>
                            <a:srgbClr val="BA6027"/>
                          </a:solidFill>
                          <a:effectLst/>
                          <a:latin typeface="+mj-lt"/>
                          <a:ea typeface="ＭＳ Ｐゴシック" pitchFamily="34" charset="-128"/>
                          <a:cs typeface="+mn-cs"/>
                        </a:rPr>
                        <a:t>Full retirement age</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A5A6A5"/>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solidFill>
                            <a:srgbClr val="000000"/>
                          </a:solidFill>
                        </a:rPr>
                        <a:t>1943–1954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tc>
                  <a:txBody>
                    <a:bodyPr/>
                    <a:lstStyle/>
                    <a:p>
                      <a:r>
                        <a:rPr lang="en-US" sz="2000" dirty="0">
                          <a:solidFill>
                            <a:srgbClr val="000000"/>
                          </a:solidFill>
                        </a:rPr>
                        <a:t>66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1"/>
                  </a:ext>
                </a:extLst>
              </a:tr>
              <a:tr h="370840">
                <a:tc>
                  <a:txBody>
                    <a:bodyPr/>
                    <a:lstStyle/>
                    <a:p>
                      <a:r>
                        <a:rPr lang="en-US" sz="2000" dirty="0">
                          <a:solidFill>
                            <a:srgbClr val="000000"/>
                          </a:solidFill>
                        </a:rPr>
                        <a:t>1955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tc>
                  <a:txBody>
                    <a:bodyPr/>
                    <a:lstStyle/>
                    <a:p>
                      <a:r>
                        <a:rPr lang="en-US" sz="2000" dirty="0">
                          <a:solidFill>
                            <a:srgbClr val="000000"/>
                          </a:solidFill>
                        </a:rPr>
                        <a:t>66 and 2 months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solidFill>
                            <a:srgbClr val="000000"/>
                          </a:solidFill>
                        </a:rPr>
                        <a:t>1956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tc>
                  <a:txBody>
                    <a:bodyPr/>
                    <a:lstStyle/>
                    <a:p>
                      <a:r>
                        <a:rPr lang="en-US" sz="2000" dirty="0">
                          <a:solidFill>
                            <a:srgbClr val="000000"/>
                          </a:solidFill>
                        </a:rPr>
                        <a:t>66 and 4 months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3"/>
                  </a:ext>
                </a:extLst>
              </a:tr>
              <a:tr h="370840">
                <a:tc>
                  <a:txBody>
                    <a:bodyPr/>
                    <a:lstStyle/>
                    <a:p>
                      <a:r>
                        <a:rPr lang="en-US" sz="2000" dirty="0">
                          <a:solidFill>
                            <a:srgbClr val="000000"/>
                          </a:solidFill>
                        </a:rPr>
                        <a:t>1957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tc>
                  <a:txBody>
                    <a:bodyPr/>
                    <a:lstStyle/>
                    <a:p>
                      <a:r>
                        <a:rPr lang="en-US" sz="2000" dirty="0">
                          <a:solidFill>
                            <a:srgbClr val="000000"/>
                          </a:solidFill>
                        </a:rPr>
                        <a:t>66 and 6 months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000" dirty="0">
                          <a:solidFill>
                            <a:srgbClr val="000000"/>
                          </a:solidFill>
                        </a:rPr>
                        <a:t>1958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tc>
                  <a:txBody>
                    <a:bodyPr/>
                    <a:lstStyle/>
                    <a:p>
                      <a:r>
                        <a:rPr lang="en-US" sz="2000" dirty="0">
                          <a:solidFill>
                            <a:srgbClr val="000000"/>
                          </a:solidFill>
                        </a:rPr>
                        <a:t>66 and 8 months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5"/>
                  </a:ext>
                </a:extLst>
              </a:tr>
              <a:tr h="370840">
                <a:tc>
                  <a:txBody>
                    <a:bodyPr/>
                    <a:lstStyle/>
                    <a:p>
                      <a:r>
                        <a:rPr lang="en-US" sz="2000" dirty="0">
                          <a:solidFill>
                            <a:srgbClr val="000000"/>
                          </a:solidFill>
                        </a:rPr>
                        <a:t>1959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tc>
                  <a:txBody>
                    <a:bodyPr/>
                    <a:lstStyle/>
                    <a:p>
                      <a:r>
                        <a:rPr lang="en-US" sz="2000" dirty="0">
                          <a:solidFill>
                            <a:srgbClr val="000000"/>
                          </a:solidFill>
                        </a:rPr>
                        <a:t>66 and 10 months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solidFill>
                        <a:srgbClr val="A5A6A5"/>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2000" dirty="0">
                          <a:solidFill>
                            <a:srgbClr val="000000"/>
                          </a:solidFill>
                        </a:rPr>
                        <a:t>1960 and</a:t>
                      </a:r>
                      <a:r>
                        <a:rPr lang="en-US" sz="2000" baseline="0" dirty="0">
                          <a:solidFill>
                            <a:srgbClr val="000000"/>
                          </a:solidFill>
                        </a:rPr>
                        <a:t> later</a:t>
                      </a:r>
                      <a:endParaRPr lang="en-US" sz="2000" dirty="0">
                        <a:solidFill>
                          <a:srgbClr val="000000"/>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60000"/>
                        <a:lumOff val="40000"/>
                        <a:alpha val="20000"/>
                      </a:schemeClr>
                    </a:solidFill>
                  </a:tcPr>
                </a:tc>
                <a:tc>
                  <a:txBody>
                    <a:bodyPr/>
                    <a:lstStyle/>
                    <a:p>
                      <a:r>
                        <a:rPr lang="en-US" sz="2000" dirty="0">
                          <a:solidFill>
                            <a:srgbClr val="000000"/>
                          </a:solidFill>
                        </a:rPr>
                        <a:t>67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A5A6A5"/>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60000"/>
                        <a:lumOff val="40000"/>
                        <a:alpha val="2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009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194353" y="2323843"/>
            <a:ext cx="2331720" cy="2995692"/>
          </a:xfrm>
          <a:prstGeom prst="rect">
            <a:avLst/>
          </a:prstGeom>
          <a:noFill/>
        </p:spPr>
        <p:txBody>
          <a:bodyPr wrap="square" rtlCol="0">
            <a:spAutoFit/>
          </a:bodyPr>
          <a:lstStyle/>
          <a:p>
            <a:pPr marL="120650" indent="-120650" algn="l">
              <a:spcBef>
                <a:spcPts val="400"/>
              </a:spcBef>
              <a:buFont typeface="Arial" charset="0"/>
              <a:buChar char="•"/>
            </a:pPr>
            <a:r>
              <a:rPr lang="en-US" sz="1400" dirty="0">
                <a:solidFill>
                  <a:srgbClr val="000000"/>
                </a:solidFill>
                <a:latin typeface="+mn-lt"/>
                <a:ea typeface="Arial" charset="0"/>
                <a:cs typeface="Arial" charset="0"/>
              </a:rPr>
              <a:t>Earnings limitation no longer applies</a:t>
            </a:r>
            <a:r>
              <a:rPr lang="en-US" sz="1400" baseline="30000" dirty="0">
                <a:solidFill>
                  <a:srgbClr val="000000"/>
                </a:solidFill>
                <a:latin typeface="+mn-lt"/>
                <a:ea typeface="Arial" charset="0"/>
                <a:cs typeface="Arial" charset="0"/>
              </a:rPr>
              <a:t>†</a:t>
            </a:r>
          </a:p>
          <a:p>
            <a:pPr marL="120650" indent="-120650" algn="l">
              <a:spcBef>
                <a:spcPts val="400"/>
              </a:spcBef>
              <a:buFont typeface="Arial" charset="0"/>
              <a:buChar char="•"/>
            </a:pPr>
            <a:r>
              <a:rPr lang="en-US" sz="1400" dirty="0">
                <a:solidFill>
                  <a:srgbClr val="000000"/>
                </a:solidFill>
                <a:latin typeface="+mn-lt"/>
                <a:ea typeface="Arial" charset="0"/>
                <a:cs typeface="Arial" charset="0"/>
              </a:rPr>
              <a:t>If you claimed early, you can voluntarily suspend at FRA to recoup benefits</a:t>
            </a:r>
          </a:p>
          <a:p>
            <a:pPr marL="120650" indent="-120650" algn="l">
              <a:spcBef>
                <a:spcPts val="400"/>
              </a:spcBef>
              <a:buFont typeface="Arial" charset="0"/>
              <a:buChar char="•"/>
            </a:pPr>
            <a:r>
              <a:rPr lang="en-US" sz="1400" dirty="0">
                <a:solidFill>
                  <a:srgbClr val="000000"/>
                </a:solidFill>
                <a:latin typeface="+mn-lt"/>
                <a:ea typeface="Arial" charset="0"/>
                <a:cs typeface="Arial" charset="0"/>
              </a:rPr>
              <a:t>Example: If you claimed at 62, voluntarily suspended at FRA (age 66), and began benefits again at age 70, you would receive 99% of what you would have received if you claimed at FRA originally</a:t>
            </a:r>
          </a:p>
        </p:txBody>
      </p:sp>
      <p:sp>
        <p:nvSpPr>
          <p:cNvPr id="2" name="Title 1"/>
          <p:cNvSpPr>
            <a:spLocks noGrp="1"/>
          </p:cNvSpPr>
          <p:nvPr>
            <p:ph type="title"/>
          </p:nvPr>
        </p:nvSpPr>
        <p:spPr>
          <a:xfrm>
            <a:off x="544754" y="868680"/>
            <a:ext cx="7882966" cy="579337"/>
          </a:xfrm>
        </p:spPr>
        <p:txBody>
          <a:bodyPr/>
          <a:lstStyle/>
          <a:p>
            <a:r>
              <a:rPr lang="en-US" dirty="0"/>
              <a:t>When you claim affects your benefits</a:t>
            </a:r>
          </a:p>
        </p:txBody>
      </p:sp>
      <p:sp>
        <p:nvSpPr>
          <p:cNvPr id="3" name="Text Placeholder 2"/>
          <p:cNvSpPr>
            <a:spLocks noGrp="1"/>
          </p:cNvSpPr>
          <p:nvPr>
            <p:ph type="body" sz="quarter" idx="10"/>
          </p:nvPr>
        </p:nvSpPr>
        <p:spPr>
          <a:xfrm>
            <a:off x="521208" y="5494283"/>
            <a:ext cx="7882966" cy="615359"/>
          </a:xfrm>
        </p:spPr>
        <p:txBody>
          <a:bodyPr>
            <a:normAutofit/>
          </a:bodyPr>
          <a:lstStyle/>
          <a:p>
            <a:pPr marL="58738" lvl="0" indent="-58738">
              <a:lnSpc>
                <a:spcPct val="100000"/>
              </a:lnSpc>
              <a:spcBef>
                <a:spcPts val="0"/>
              </a:spcBef>
              <a:spcAft>
                <a:spcPts val="353"/>
              </a:spcAft>
              <a:buNone/>
            </a:pPr>
            <a:r>
              <a:rPr lang="en-US" dirty="0">
                <a:solidFill>
                  <a:srgbClr val="000000"/>
                </a:solidFill>
              </a:rPr>
              <a:t>*	During year reaching full retirement, the earnings limit is $56,520. One dollar in benefits will be withheld for every $3 in earnings (i.e., wages) above the limit. Wages from a spouse are not considered. </a:t>
            </a:r>
          </a:p>
          <a:p>
            <a:pPr marL="58738" lvl="0" indent="-58738">
              <a:lnSpc>
                <a:spcPct val="100000"/>
              </a:lnSpc>
              <a:spcBef>
                <a:spcPts val="0"/>
              </a:spcBef>
              <a:spcAft>
                <a:spcPts val="353"/>
              </a:spcAft>
              <a:buNone/>
            </a:pPr>
            <a:r>
              <a:rPr lang="en-US" dirty="0">
                <a:solidFill>
                  <a:srgbClr val="000000"/>
                </a:solidFill>
              </a:rPr>
              <a:t>†	After you reach full retirement age, the SSA will recalculate benefit amount to give credit for any months in which benefits were withheld because of the earnings limitation. </a:t>
            </a:r>
          </a:p>
        </p:txBody>
      </p:sp>
      <p:sp>
        <p:nvSpPr>
          <p:cNvPr id="4" name="Pentagon 3"/>
          <p:cNvSpPr/>
          <p:nvPr/>
        </p:nvSpPr>
        <p:spPr bwMode="auto">
          <a:xfrm>
            <a:off x="929640" y="1571469"/>
            <a:ext cx="6598920" cy="1158240"/>
          </a:xfrm>
          <a:prstGeom prst="homePlat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5" name="Right Arrow 4"/>
          <p:cNvSpPr/>
          <p:nvPr/>
        </p:nvSpPr>
        <p:spPr bwMode="auto">
          <a:xfrm>
            <a:off x="640080" y="1586709"/>
            <a:ext cx="7863840" cy="83820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cs typeface="ＭＳ Ｐゴシック" charset="0"/>
            </a:endParaRPr>
          </a:p>
        </p:txBody>
      </p:sp>
      <p:sp>
        <p:nvSpPr>
          <p:cNvPr id="9" name="TextBox 8"/>
          <p:cNvSpPr txBox="1"/>
          <p:nvPr/>
        </p:nvSpPr>
        <p:spPr>
          <a:xfrm>
            <a:off x="640080" y="1836532"/>
            <a:ext cx="1970411" cy="338554"/>
          </a:xfrm>
          <a:prstGeom prst="rect">
            <a:avLst/>
          </a:prstGeom>
          <a:noFill/>
        </p:spPr>
        <p:txBody>
          <a:bodyPr wrap="none" rtlCol="0" anchor="ctr">
            <a:spAutoFit/>
          </a:bodyPr>
          <a:lstStyle/>
          <a:p>
            <a:pPr algn="l"/>
            <a:r>
              <a:rPr lang="en-US" sz="1600" b="1" dirty="0">
                <a:solidFill>
                  <a:srgbClr val="FFFFFF"/>
                </a:solidFill>
                <a:latin typeface="+mj-lt"/>
              </a:rPr>
              <a:t>EARLY RETIREMENT</a:t>
            </a:r>
          </a:p>
        </p:txBody>
      </p:sp>
      <p:sp>
        <p:nvSpPr>
          <p:cNvPr id="10" name="TextBox 9"/>
          <p:cNvSpPr txBox="1"/>
          <p:nvPr/>
        </p:nvSpPr>
        <p:spPr>
          <a:xfrm>
            <a:off x="3194353" y="1836532"/>
            <a:ext cx="1856598" cy="338554"/>
          </a:xfrm>
          <a:prstGeom prst="rect">
            <a:avLst/>
          </a:prstGeom>
          <a:noFill/>
        </p:spPr>
        <p:txBody>
          <a:bodyPr wrap="none" rtlCol="0" anchor="ctr">
            <a:spAutoFit/>
          </a:bodyPr>
          <a:lstStyle/>
          <a:p>
            <a:pPr algn="l"/>
            <a:r>
              <a:rPr lang="en-US" sz="1600" b="1" dirty="0">
                <a:solidFill>
                  <a:srgbClr val="FFFFFF"/>
                </a:solidFill>
                <a:latin typeface="+mj-lt"/>
              </a:rPr>
              <a:t>FULL RETIREMENT</a:t>
            </a:r>
          </a:p>
        </p:txBody>
      </p:sp>
      <p:sp>
        <p:nvSpPr>
          <p:cNvPr id="11" name="TextBox 10"/>
          <p:cNvSpPr txBox="1"/>
          <p:nvPr/>
        </p:nvSpPr>
        <p:spPr>
          <a:xfrm>
            <a:off x="5748626" y="1836532"/>
            <a:ext cx="2215671" cy="338554"/>
          </a:xfrm>
          <a:prstGeom prst="rect">
            <a:avLst/>
          </a:prstGeom>
          <a:noFill/>
        </p:spPr>
        <p:txBody>
          <a:bodyPr wrap="none" rtlCol="0" anchor="ctr">
            <a:spAutoFit/>
          </a:bodyPr>
          <a:lstStyle/>
          <a:p>
            <a:pPr algn="l"/>
            <a:r>
              <a:rPr lang="en-US" sz="1600" b="1" dirty="0">
                <a:solidFill>
                  <a:srgbClr val="FFFFFF"/>
                </a:solidFill>
                <a:latin typeface="+mj-lt"/>
              </a:rPr>
              <a:t>DELAYED RETIREMENT</a:t>
            </a:r>
          </a:p>
        </p:txBody>
      </p:sp>
      <p:sp>
        <p:nvSpPr>
          <p:cNvPr id="13" name="TextBox 12"/>
          <p:cNvSpPr txBox="1"/>
          <p:nvPr/>
        </p:nvSpPr>
        <p:spPr>
          <a:xfrm>
            <a:off x="640080" y="2323843"/>
            <a:ext cx="2331720" cy="3046988"/>
          </a:xfrm>
          <a:prstGeom prst="rect">
            <a:avLst/>
          </a:prstGeom>
          <a:noFill/>
        </p:spPr>
        <p:txBody>
          <a:bodyPr wrap="square" rtlCol="0">
            <a:spAutoFit/>
          </a:bodyPr>
          <a:lstStyle/>
          <a:p>
            <a:pPr marL="120650" indent="-120650" algn="l">
              <a:spcBef>
                <a:spcPts val="400"/>
              </a:spcBef>
              <a:buFont typeface="Arial" charset="0"/>
              <a:buChar char="•"/>
            </a:pPr>
            <a:r>
              <a:rPr lang="en-US" sz="1400" dirty="0">
                <a:solidFill>
                  <a:srgbClr val="000000"/>
                </a:solidFill>
                <a:latin typeface="+mn-lt"/>
                <a:ea typeface="Arial" charset="0"/>
                <a:cs typeface="Arial" charset="0"/>
              </a:rPr>
              <a:t>Age 62 for worker and spousal (60 for survivors)</a:t>
            </a:r>
          </a:p>
          <a:p>
            <a:pPr marL="120650" indent="-120650" algn="l">
              <a:spcBef>
                <a:spcPts val="400"/>
              </a:spcBef>
              <a:buFont typeface="Arial" charset="0"/>
              <a:buChar char="•"/>
            </a:pPr>
            <a:r>
              <a:rPr lang="en-US" sz="1400" dirty="0">
                <a:solidFill>
                  <a:srgbClr val="000000"/>
                </a:solidFill>
                <a:latin typeface="+mn-lt"/>
                <a:ea typeface="Arial" charset="0"/>
                <a:cs typeface="Arial" charset="0"/>
              </a:rPr>
              <a:t>Benefits reduced for claiming early (by 30% if claiming at age 62 if FRA is age 67)</a:t>
            </a:r>
          </a:p>
          <a:p>
            <a:pPr marL="120650" indent="-120650" algn="l">
              <a:spcBef>
                <a:spcPts val="400"/>
              </a:spcBef>
              <a:buFont typeface="Arial" charset="0"/>
              <a:buChar char="•"/>
            </a:pPr>
            <a:r>
              <a:rPr lang="en-US" sz="1400" dirty="0">
                <a:solidFill>
                  <a:srgbClr val="000000"/>
                </a:solidFill>
                <a:latin typeface="+mn-lt"/>
                <a:ea typeface="Arial" charset="0"/>
                <a:cs typeface="Arial" charset="0"/>
              </a:rPr>
              <a:t>Subject to earnings limitation — $1 of benefits withheld for every $2 above earnings limit of $21,240*</a:t>
            </a:r>
          </a:p>
          <a:p>
            <a:pPr marL="120650" indent="-120650" algn="l">
              <a:spcBef>
                <a:spcPts val="400"/>
              </a:spcBef>
              <a:buFont typeface="Arial" charset="0"/>
              <a:buChar char="•"/>
            </a:pPr>
            <a:r>
              <a:rPr lang="en-US" sz="1400" dirty="0">
                <a:solidFill>
                  <a:srgbClr val="000000"/>
                </a:solidFill>
                <a:latin typeface="+mn-lt"/>
                <a:ea typeface="Arial" charset="0"/>
                <a:cs typeface="Arial" charset="0"/>
              </a:rPr>
              <a:t>Earnings limitation applies to own, spousal, and survivor benefits</a:t>
            </a:r>
          </a:p>
        </p:txBody>
      </p:sp>
      <p:grpSp>
        <p:nvGrpSpPr>
          <p:cNvPr id="7" name="Group 6"/>
          <p:cNvGrpSpPr/>
          <p:nvPr/>
        </p:nvGrpSpPr>
        <p:grpSpPr>
          <a:xfrm>
            <a:off x="3083076" y="2262301"/>
            <a:ext cx="2554273" cy="3108529"/>
            <a:chOff x="3083076" y="2473693"/>
            <a:chExt cx="2554273" cy="2635718"/>
          </a:xfrm>
        </p:grpSpPr>
        <p:cxnSp>
          <p:nvCxnSpPr>
            <p:cNvPr id="15" name="Straight Connector 14"/>
            <p:cNvCxnSpPr/>
            <p:nvPr/>
          </p:nvCxnSpPr>
          <p:spPr bwMode="auto">
            <a:xfrm>
              <a:off x="3083076" y="2473693"/>
              <a:ext cx="0" cy="2627696"/>
            </a:xfrm>
            <a:prstGeom prst="line">
              <a:avLst/>
            </a:prstGeom>
            <a:solidFill>
              <a:schemeClr val="accent1"/>
            </a:solidFill>
            <a:ln w="9525" cap="flat" cmpd="sng" algn="ctr">
              <a:solidFill>
                <a:srgbClr val="A5A6A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5637349" y="2481715"/>
              <a:ext cx="0" cy="2627696"/>
            </a:xfrm>
            <a:prstGeom prst="line">
              <a:avLst/>
            </a:prstGeom>
            <a:solidFill>
              <a:schemeClr val="accent1"/>
            </a:solidFill>
            <a:ln w="9525" cap="flat" cmpd="sng" algn="ctr">
              <a:solidFill>
                <a:srgbClr val="A5A6A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8" name="TextBox 17"/>
          <p:cNvSpPr txBox="1"/>
          <p:nvPr/>
        </p:nvSpPr>
        <p:spPr>
          <a:xfrm>
            <a:off x="5748626" y="2323843"/>
            <a:ext cx="2215671" cy="1918474"/>
          </a:xfrm>
          <a:prstGeom prst="rect">
            <a:avLst/>
          </a:prstGeom>
          <a:noFill/>
        </p:spPr>
        <p:txBody>
          <a:bodyPr wrap="square" rtlCol="0">
            <a:spAutoFit/>
          </a:bodyPr>
          <a:lstStyle/>
          <a:p>
            <a:pPr marL="120650" indent="-120650" algn="l">
              <a:spcBef>
                <a:spcPts val="400"/>
              </a:spcBef>
              <a:buFont typeface="Arial" charset="0"/>
              <a:buChar char="•"/>
            </a:pPr>
            <a:r>
              <a:rPr lang="en-US" sz="1400" dirty="0">
                <a:solidFill>
                  <a:srgbClr val="000000"/>
                </a:solidFill>
                <a:latin typeface="+mn-lt"/>
                <a:ea typeface="Arial" charset="0"/>
                <a:cs typeface="Arial" charset="0"/>
              </a:rPr>
              <a:t>8% “raise” for each year you delay benefits — only applies to your worker benefits, not spousal or survivor benefits</a:t>
            </a:r>
          </a:p>
          <a:p>
            <a:pPr marL="120650" indent="-120650" algn="l">
              <a:spcBef>
                <a:spcPts val="400"/>
              </a:spcBef>
              <a:buFont typeface="Arial" charset="0"/>
              <a:buChar char="•"/>
            </a:pPr>
            <a:r>
              <a:rPr lang="en-US" sz="1400" dirty="0">
                <a:solidFill>
                  <a:srgbClr val="000000"/>
                </a:solidFill>
                <a:latin typeface="+mn-lt"/>
                <a:ea typeface="Arial" charset="0"/>
                <a:cs typeface="Arial" charset="0"/>
              </a:rPr>
              <a:t>No benefit for waiting past age 70</a:t>
            </a:r>
          </a:p>
          <a:p>
            <a:pPr marL="120650" indent="-120650" algn="l">
              <a:spcBef>
                <a:spcPts val="400"/>
              </a:spcBef>
              <a:buFont typeface="Arial" charset="0"/>
              <a:buChar char="•"/>
            </a:pPr>
            <a:endParaRPr lang="en-US" sz="1400" dirty="0">
              <a:solidFill>
                <a:srgbClr val="000000"/>
              </a:solidFill>
              <a:latin typeface="+mn-lt"/>
              <a:ea typeface="Arial" charset="0"/>
              <a:cs typeface="Arial" charset="0"/>
            </a:endParaRPr>
          </a:p>
        </p:txBody>
      </p:sp>
      <p:grpSp>
        <p:nvGrpSpPr>
          <p:cNvPr id="19" name="Group 18"/>
          <p:cNvGrpSpPr/>
          <p:nvPr/>
        </p:nvGrpSpPr>
        <p:grpSpPr>
          <a:xfrm>
            <a:off x="3083076" y="1862311"/>
            <a:ext cx="2554273" cy="286997"/>
            <a:chOff x="3083076" y="2473693"/>
            <a:chExt cx="2554273" cy="2635718"/>
          </a:xfrm>
        </p:grpSpPr>
        <p:cxnSp>
          <p:nvCxnSpPr>
            <p:cNvPr id="20" name="Straight Connector 19"/>
            <p:cNvCxnSpPr/>
            <p:nvPr/>
          </p:nvCxnSpPr>
          <p:spPr bwMode="auto">
            <a:xfrm>
              <a:off x="3083076" y="2473693"/>
              <a:ext cx="0" cy="2627696"/>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a:off x="5637349" y="2481715"/>
              <a:ext cx="0" cy="2627696"/>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37732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spousal benefits</a:t>
            </a:r>
          </a:p>
        </p:txBody>
      </p:sp>
      <p:sp>
        <p:nvSpPr>
          <p:cNvPr id="9" name="Content Placeholder 8"/>
          <p:cNvSpPr>
            <a:spLocks noGrp="1"/>
          </p:cNvSpPr>
          <p:nvPr>
            <p:ph sz="half" idx="1"/>
          </p:nvPr>
        </p:nvSpPr>
        <p:spPr>
          <a:xfrm>
            <a:off x="567210" y="2039234"/>
            <a:ext cx="3767439" cy="3743815"/>
          </a:xfrm>
        </p:spPr>
        <p:txBody>
          <a:bodyPr/>
          <a:lstStyle/>
          <a:p>
            <a:pPr>
              <a:lnSpc>
                <a:spcPct val="100000"/>
              </a:lnSpc>
            </a:pPr>
            <a:r>
              <a:rPr lang="en-US" altLang="x-none" sz="1600" dirty="0"/>
              <a:t>Spouses are eligible to receive the higher of own benefit based on earnings record or 50% of primary insurance amount (PIA) of working spouse (PIA is the benefit amount received at FRA)</a:t>
            </a:r>
          </a:p>
          <a:p>
            <a:pPr>
              <a:lnSpc>
                <a:spcPct val="100000"/>
              </a:lnSpc>
            </a:pPr>
            <a:r>
              <a:rPr lang="en-US" altLang="x-none" sz="1600" dirty="0"/>
              <a:t>Worker must file for benefits before spousal benefit is available</a:t>
            </a:r>
          </a:p>
          <a:p>
            <a:pPr>
              <a:lnSpc>
                <a:spcPct val="100000"/>
              </a:lnSpc>
            </a:pPr>
            <a:r>
              <a:rPr lang="en-US" altLang="x-none" sz="1600" dirty="0"/>
              <a:t>Must be married for at least one year to receive spousal benefits</a:t>
            </a:r>
          </a:p>
          <a:p>
            <a:pPr>
              <a:lnSpc>
                <a:spcPct val="100000"/>
              </a:lnSpc>
            </a:pPr>
            <a:r>
              <a:rPr lang="en-US" altLang="x-none" sz="1600" dirty="0"/>
              <a:t>Spousal benefit based on when the spouse claims Social Security, not the worker</a:t>
            </a:r>
            <a:endParaRPr lang="en-US" sz="1600" dirty="0"/>
          </a:p>
        </p:txBody>
      </p:sp>
      <p:graphicFrame>
        <p:nvGraphicFramePr>
          <p:cNvPr id="19" name="Content Placeholder 18"/>
          <p:cNvGraphicFramePr>
            <a:graphicFrameLocks noGrp="1"/>
          </p:cNvGraphicFramePr>
          <p:nvPr>
            <p:ph sz="half" idx="2"/>
            <p:extLst>
              <p:ext uri="{D42A27DB-BD31-4B8C-83A1-F6EECF244321}">
                <p14:modId xmlns:p14="http://schemas.microsoft.com/office/powerpoint/2010/main" val="2827594601"/>
              </p:ext>
            </p:extLst>
          </p:nvPr>
        </p:nvGraphicFramePr>
        <p:xfrm>
          <a:off x="4786313" y="2074863"/>
          <a:ext cx="3671887" cy="3444240"/>
        </p:xfrm>
        <a:graphic>
          <a:graphicData uri="http://schemas.openxmlformats.org/drawingml/2006/table">
            <a:tbl>
              <a:tblPr firstRow="1" bandRow="1">
                <a:tableStyleId>{5C22544A-7EE6-4342-B048-85BDC9FD1C3A}</a:tableStyleId>
              </a:tblPr>
              <a:tblGrid>
                <a:gridCol w="3671887">
                  <a:extLst>
                    <a:ext uri="{9D8B030D-6E8A-4147-A177-3AD203B41FA5}">
                      <a16:colId xmlns:a16="http://schemas.microsoft.com/office/drawing/2014/main" val="20000"/>
                    </a:ext>
                  </a:extLst>
                </a:gridCol>
              </a:tblGrid>
              <a:tr h="0">
                <a:tc>
                  <a:txBody>
                    <a:bodyPr/>
                    <a:lstStyle/>
                    <a:p>
                      <a:pPr>
                        <a:spcBef>
                          <a:spcPts val="1200"/>
                        </a:spcBef>
                      </a:pPr>
                      <a:r>
                        <a:rPr lang="en-US" sz="1600" b="0" dirty="0">
                          <a:solidFill>
                            <a:srgbClr val="0071BD"/>
                          </a:solidFill>
                          <a:latin typeface="Source Sans Pro Semibold" panose="020B0603030403020204" pitchFamily="34" charset="0"/>
                        </a:rPr>
                        <a:t>Example:</a:t>
                      </a:r>
                    </a:p>
                    <a:p>
                      <a:pPr>
                        <a:spcBef>
                          <a:spcPts val="1200"/>
                        </a:spcBef>
                      </a:pPr>
                      <a:r>
                        <a:rPr lang="en-US" sz="1600" b="0" dirty="0">
                          <a:solidFill>
                            <a:srgbClr val="000000"/>
                          </a:solidFill>
                        </a:rPr>
                        <a:t>Husband’s benefit at FRA (age 67) is $2,400 </a:t>
                      </a:r>
                    </a:p>
                    <a:p>
                      <a:pPr>
                        <a:spcBef>
                          <a:spcPts val="1200"/>
                        </a:spcBef>
                      </a:pPr>
                      <a:r>
                        <a:rPr lang="en-US" sz="1600" b="0" dirty="0">
                          <a:solidFill>
                            <a:srgbClr val="000000"/>
                          </a:solidFill>
                        </a:rPr>
                        <a:t>Husband files early at age 62 so benefit is reduced by 30% to $1,680</a:t>
                      </a:r>
                    </a:p>
                    <a:p>
                      <a:pPr>
                        <a:spcBef>
                          <a:spcPts val="1200"/>
                        </a:spcBef>
                      </a:pPr>
                      <a:r>
                        <a:rPr lang="en-US" sz="1600" b="0" dirty="0">
                          <a:solidFill>
                            <a:srgbClr val="000000"/>
                          </a:solidFill>
                        </a:rPr>
                        <a:t>Wife files for spousal benefit at her FRA based on husband’s earning record — spousal benefit will be 50% of his PIA (50% of $2,400 = $1,200), not 50% of what the husband receives</a:t>
                      </a:r>
                    </a:p>
                  </a:txBody>
                  <a:tcPr marL="274320" marR="274320" marT="274320" marB="2743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0"/>
                  </a:ext>
                </a:extLst>
              </a:tr>
            </a:tbl>
          </a:graphicData>
        </a:graphic>
      </p:graphicFrame>
      <p:sp>
        <p:nvSpPr>
          <p:cNvPr id="27" name="Text Placeholder 26"/>
          <p:cNvSpPr>
            <a:spLocks noGrp="1"/>
          </p:cNvSpPr>
          <p:nvPr>
            <p:ph type="body" sz="quarter" idx="10"/>
          </p:nvPr>
        </p:nvSpPr>
        <p:spPr/>
        <p:txBody>
          <a:bodyPr/>
          <a:lstStyle/>
          <a:p>
            <a:pPr marL="0" indent="0">
              <a:buNone/>
            </a:pPr>
            <a:endParaRPr lang="en-US" dirty="0"/>
          </a:p>
        </p:txBody>
      </p:sp>
    </p:spTree>
    <p:extLst>
      <p:ext uri="{BB962C8B-B14F-4D97-AF65-F5344CB8AC3E}">
        <p14:creationId xmlns:p14="http://schemas.microsoft.com/office/powerpoint/2010/main" val="1239866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12/10/2021 2:00:30 PM"/>
</p:tagLst>
</file>

<file path=ppt/tags/tag2.xml><?xml version="1.0" encoding="utf-8"?>
<p:tagLst xmlns:a="http://schemas.openxmlformats.org/drawingml/2006/main" xmlns:r="http://schemas.openxmlformats.org/officeDocument/2006/relationships" xmlns:p="http://schemas.openxmlformats.org/presentationml/2006/main">
  <p:tag name="SELTIME" val="12/9/2019 11:16:02 AM"/>
</p:tagLst>
</file>

<file path=ppt/tags/tag3.xml><?xml version="1.0" encoding="utf-8"?>
<p:tagLst xmlns:a="http://schemas.openxmlformats.org/drawingml/2006/main" xmlns:r="http://schemas.openxmlformats.org/officeDocument/2006/relationships" xmlns:p="http://schemas.openxmlformats.org/presentationml/2006/main">
  <p:tag name="SELTIME" val="12/9/2019 11:16:06 A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sz="1800" b="0" i="0" u="none" strike="noStrike" cap="none" normalizeH="0" baseline="0" dirty="0">
            <a:ln>
              <a:noFill/>
            </a:ln>
            <a:solidFill>
              <a:schemeClr val="tx1"/>
            </a:solidFill>
            <a:effectLst/>
            <a:latin typeface="+mn-lt"/>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2182f405-a7c6-4e3d-bdbb-105b51424844" isdomainofvalue="False" dataSourceId="f5787eb0-0ccd-4643-9668-86d7c5e41697"/>
</file>

<file path=customXml/item2.xml><?xml version="1.0" encoding="utf-8"?>
<VariableListDefinition name="System" displayName="System" id="69886a89-33a1-429a-bdc4-3fde762e6e4b" isdomainofvalue="False" dataSourceId="726260f6-d43c-4af0-bb49-437b4b91e316"/>
</file>

<file path=customXml/item3.xml><?xml version="1.0" encoding="utf-8"?>
<VariableList UniqueId="69886a89-33a1-429a-bdc4-3fde762e6e4b" Name="System" ContentType="XML" MajorVersion="0" MinorVersion="1" isLocalCopy="False" IsBaseObject="False" DataSourceId="726260f6-d43c-4af0-bb49-437b4b91e316" DataSourceMajorVersion="0" DataSourceMinorVersion="1"/>
</file>

<file path=customXml/item4.xml><?xml version="1.0" encoding="utf-8"?>
<VariableList UniqueId="2182f405-a7c6-4e3d-bdbb-105b51424844" Name="AD_HOC" ContentType="XML" MajorVersion="0" MinorVersion="1" isLocalCopy="False" IsBaseObject="False" DataSourceId="f5787eb0-0ccd-4643-9668-86d7c5e41697" DataSourceMajorVersion="0" DataSourceMinorVersion="1"/>
</file>

<file path=customXml/item5.xml><?xml version="1.0" encoding="utf-8"?>
<VariableList UniqueId="0945f18e-d5c6-4340-87fe-86e3a9b5a535" Name="Computed" ContentType="XML" MajorVersion="0" MinorVersion="1" isLocalCopy="False" IsBaseObject="False" DataSourceId="ef8afafa-0e1a-4bdb-a265-78db680faaa8" DataSourceMajorVersion="0" DataSourceMinorVersion="1"/>
</file>

<file path=customXml/item6.xml><?xml version="1.0" encoding="utf-8"?>
<VariableListDefinition name="Computed" displayName="Computed" id="0945f18e-d5c6-4340-87fe-86e3a9b5a535" isdomainofvalue="False" dataSourceId="ef8afafa-0e1a-4bdb-a265-78db680faaa8"/>
</file>

<file path=customXml/item7.xml><?xml version="1.0" encoding="utf-8"?>
<AllExternalAdhocVariableMappings/>
</file>

<file path=customXml/itemProps1.xml><?xml version="1.0" encoding="utf-8"?>
<ds:datastoreItem xmlns:ds="http://schemas.openxmlformats.org/officeDocument/2006/customXml" ds:itemID="{8DA526E2-E66F-41FC-BE60-191B7F48C2D1}">
  <ds:schemaRefs/>
</ds:datastoreItem>
</file>

<file path=customXml/itemProps2.xml><?xml version="1.0" encoding="utf-8"?>
<ds:datastoreItem xmlns:ds="http://schemas.openxmlformats.org/officeDocument/2006/customXml" ds:itemID="{BF9A46EB-49CC-4FD4-BFA9-97DF1318E252}">
  <ds:schemaRefs/>
</ds:datastoreItem>
</file>

<file path=customXml/itemProps3.xml><?xml version="1.0" encoding="utf-8"?>
<ds:datastoreItem xmlns:ds="http://schemas.openxmlformats.org/officeDocument/2006/customXml" ds:itemID="{7E812378-ED6E-4BFF-B6BE-FEE5FCA9F630}">
  <ds:schemaRefs/>
</ds:datastoreItem>
</file>

<file path=customXml/itemProps4.xml><?xml version="1.0" encoding="utf-8"?>
<ds:datastoreItem xmlns:ds="http://schemas.openxmlformats.org/officeDocument/2006/customXml" ds:itemID="{F5C713D4-C788-47EB-99E6-A17F74B0CDCA}">
  <ds:schemaRefs/>
</ds:datastoreItem>
</file>

<file path=customXml/itemProps5.xml><?xml version="1.0" encoding="utf-8"?>
<ds:datastoreItem xmlns:ds="http://schemas.openxmlformats.org/officeDocument/2006/customXml" ds:itemID="{7C1E4F30-5C71-42C6-ADCC-633E5522A75C}">
  <ds:schemaRefs/>
</ds:datastoreItem>
</file>

<file path=customXml/itemProps6.xml><?xml version="1.0" encoding="utf-8"?>
<ds:datastoreItem xmlns:ds="http://schemas.openxmlformats.org/officeDocument/2006/customXml" ds:itemID="{14C4A7CD-D2EF-4AE5-8EAA-989E76C49CB6}">
  <ds:schemaRefs/>
</ds:datastoreItem>
</file>

<file path=customXml/itemProps7.xml><?xml version="1.0" encoding="utf-8"?>
<ds:datastoreItem xmlns:ds="http://schemas.openxmlformats.org/officeDocument/2006/customXml" ds:itemID="{A88A5203-F715-4694-813E-C9CDA6A0FC13}">
  <ds:schemaRefs/>
</ds:datastoreItem>
</file>

<file path=docProps/app.xml><?xml version="1.0" encoding="utf-8"?>
<Properties xmlns="http://schemas.openxmlformats.org/officeDocument/2006/extended-properties" xmlns:vt="http://schemas.openxmlformats.org/officeDocument/2006/docPropsVTypes">
  <Template/>
  <TotalTime>1111</TotalTime>
  <Words>4868</Words>
  <Application>Microsoft Office PowerPoint</Application>
  <PresentationFormat>On-screen Show (4:3)</PresentationFormat>
  <Paragraphs>252</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Gotham C1 Head</vt:lpstr>
      <vt:lpstr>Gotham C2 Text</vt:lpstr>
      <vt:lpstr>Source Sans Pro</vt:lpstr>
      <vt:lpstr>Source Sans Pro Light</vt:lpstr>
      <vt:lpstr>Source Sans Pro Semibold</vt:lpstr>
      <vt:lpstr>2015_PI_WM_template</vt:lpstr>
      <vt:lpstr>Social Security: Five things you need to know</vt:lpstr>
      <vt:lpstr>Topics for today</vt:lpstr>
      <vt:lpstr>Quick facts</vt:lpstr>
      <vt:lpstr>What steps might be taken to address the program’s solvency issues?</vt:lpstr>
      <vt:lpstr>Social Security can help address  these key risks in retirement</vt:lpstr>
      <vt:lpstr>The fundamentals of Social Security</vt:lpstr>
      <vt:lpstr>What’s your full retirement age (FRA)?</vt:lpstr>
      <vt:lpstr>When you claim affects your benefits</vt:lpstr>
      <vt:lpstr>Calculating spousal benefits</vt:lpstr>
      <vt:lpstr>Five things you need to know  about Social Security</vt:lpstr>
      <vt:lpstr>1. It might pay to delay</vt:lpstr>
      <vt:lpstr>When do retirees claim Social Security?</vt:lpstr>
      <vt:lpstr>Monthly benefits increase as you delay Social Security</vt:lpstr>
      <vt:lpstr>2. Plan for your surviving spouse </vt:lpstr>
      <vt:lpstr>Important changes to Social Security</vt:lpstr>
      <vt:lpstr>3. Special rules for divorced  and widowed individuals</vt:lpstr>
      <vt:lpstr>More detail on survivors</vt:lpstr>
      <vt:lpstr>4. There’s a good chance benefits  will be taxed</vt:lpstr>
      <vt:lpstr>5. Pension income may reduce benefits</vt:lpstr>
      <vt:lpstr>Examples of how the WEP and GPO can reduce benefits </vt:lpstr>
      <vt:lpstr>Closing thoughts</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Joaquin Cajiga</dc:creator>
  <cp:lastModifiedBy>Kendra Rideout</cp:lastModifiedBy>
  <cp:revision>338</cp:revision>
  <cp:lastPrinted>2018-01-30T19:13:45Z</cp:lastPrinted>
  <dcterms:created xsi:type="dcterms:W3CDTF">2016-09-02T14:33:54Z</dcterms:created>
  <dcterms:modified xsi:type="dcterms:W3CDTF">2023-01-10T20:59:19Z</dcterms:modified>
</cp:coreProperties>
</file>